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sldIdLst>
    <p:sldId id="367" r:id="rId5"/>
    <p:sldId id="368" r:id="rId6"/>
    <p:sldId id="369" r:id="rId7"/>
    <p:sldId id="370" r:id="rId8"/>
    <p:sldId id="359" r:id="rId9"/>
    <p:sldId id="365" r:id="rId10"/>
    <p:sldId id="331" r:id="rId11"/>
    <p:sldId id="362" r:id="rId12"/>
    <p:sldId id="371" r:id="rId13"/>
    <p:sldId id="372" r:id="rId14"/>
    <p:sldId id="301" r:id="rId15"/>
    <p:sldId id="313" r:id="rId16"/>
    <p:sldId id="317" r:id="rId17"/>
    <p:sldId id="318" r:id="rId18"/>
    <p:sldId id="319" r:id="rId19"/>
    <p:sldId id="321" r:id="rId20"/>
    <p:sldId id="322" r:id="rId21"/>
    <p:sldId id="326" r:id="rId22"/>
    <p:sldId id="327" r:id="rId23"/>
    <p:sldId id="328" r:id="rId24"/>
    <p:sldId id="330" r:id="rId25"/>
    <p:sldId id="329" r:id="rId26"/>
    <p:sldId id="332" r:id="rId27"/>
    <p:sldId id="333" r:id="rId28"/>
    <p:sldId id="334" r:id="rId29"/>
    <p:sldId id="336" r:id="rId30"/>
    <p:sldId id="373" r:id="rId31"/>
    <p:sldId id="399" r:id="rId32"/>
    <p:sldId id="400" r:id="rId33"/>
    <p:sldId id="401" r:id="rId34"/>
    <p:sldId id="402" r:id="rId35"/>
    <p:sldId id="358" r:id="rId36"/>
    <p:sldId id="375" r:id="rId37"/>
    <p:sldId id="285" r:id="rId38"/>
    <p:sldId id="382" r:id="rId39"/>
    <p:sldId id="378" r:id="rId40"/>
    <p:sldId id="379" r:id="rId41"/>
    <p:sldId id="383" r:id="rId42"/>
    <p:sldId id="295" r:id="rId43"/>
    <p:sldId id="380" r:id="rId44"/>
    <p:sldId id="381" r:id="rId45"/>
    <p:sldId id="376" r:id="rId46"/>
    <p:sldId id="296" r:id="rId47"/>
    <p:sldId id="384" r:id="rId48"/>
    <p:sldId id="385" r:id="rId49"/>
    <p:sldId id="386" r:id="rId50"/>
    <p:sldId id="387" r:id="rId51"/>
    <p:sldId id="298" r:id="rId52"/>
    <p:sldId id="388" r:id="rId53"/>
    <p:sldId id="389" r:id="rId54"/>
    <p:sldId id="307" r:id="rId55"/>
    <p:sldId id="390" r:id="rId56"/>
    <p:sldId id="391" r:id="rId57"/>
    <p:sldId id="392" r:id="rId58"/>
    <p:sldId id="397" r:id="rId59"/>
    <p:sldId id="393" r:id="rId60"/>
    <p:sldId id="272" r:id="rId61"/>
  </p:sldIdLst>
  <p:sldSz cx="9144000" cy="5143500" type="screen16x9"/>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329"/>
    <a:srgbClr val="0F497E"/>
    <a:srgbClr val="00497E"/>
    <a:srgbClr val="9C9E9F"/>
    <a:srgbClr val="282829"/>
    <a:srgbClr val="053451"/>
    <a:srgbClr val="595959"/>
    <a:srgbClr val="1F497E"/>
    <a:srgbClr val="FFC71E"/>
    <a:srgbClr val="FFCD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613"/>
    <p:restoredTop sz="84522" autoAdjust="0"/>
  </p:normalViewPr>
  <p:slideViewPr>
    <p:cSldViewPr snapToGrid="0" snapToObjects="1">
      <p:cViewPr varScale="1">
        <p:scale>
          <a:sx n="91" d="100"/>
          <a:sy n="91" d="100"/>
        </p:scale>
        <p:origin x="629"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Bonlieu" userId="S::marion.bonlieu@projectdriver.eu::f6614fb9-dff0-41f3-8def-36b1b7cefa72" providerId="AD" clId="Web-{3B4A7A77-DF0E-934A-A92A-65B6B3E80B7D}"/>
    <pc:docChg chg="delSld">
      <pc:chgData name="Marion Bonlieu" userId="S::marion.bonlieu@projectdriver.eu::f6614fb9-dff0-41f3-8def-36b1b7cefa72" providerId="AD" clId="Web-{3B4A7A77-DF0E-934A-A92A-65B6B3E80B7D}" dt="2018-09-14T13:15:11.567" v="0"/>
      <pc:docMkLst>
        <pc:docMk/>
      </pc:docMkLst>
      <pc:sldChg chg="del">
        <pc:chgData name="Marion Bonlieu" userId="S::marion.bonlieu@projectdriver.eu::f6614fb9-dff0-41f3-8def-36b1b7cefa72" providerId="AD" clId="Web-{3B4A7A77-DF0E-934A-A92A-65B6B3E80B7D}" dt="2018-09-14T13:15:11.567" v="0"/>
        <pc:sldMkLst>
          <pc:docMk/>
          <pc:sldMk cId="3511178856" sldId="377"/>
        </pc:sldMkLst>
      </pc:sldChg>
    </pc:docChg>
  </pc:docChgLst>
  <pc:docChgLst>
    <pc:chgData name="Marion Bonlieu" userId="f6614fb9-dff0-41f3-8def-36b1b7cefa72" providerId="ADAL" clId="{FA7441E6-35B4-4EC1-A24B-77B3917831CF}"/>
  </pc:docChgLst>
  <pc:docChgLst>
    <pc:chgData name="Myriam Ben Ammar" userId="8bb82cc0-cbd0-4a01-a05b-8dc830aecfcb" providerId="ADAL" clId="{A7AE4FE3-A693-4D23-8BD3-98699043D6B5}"/>
    <pc:docChg chg="undo custSel addSld delSld modSld">
      <pc:chgData name="Myriam Ben Ammar" userId="8bb82cc0-cbd0-4a01-a05b-8dc830aecfcb" providerId="ADAL" clId="{A7AE4FE3-A693-4D23-8BD3-98699043D6B5}" dt="2018-04-26T09:00:17.310" v="8" actId="571"/>
      <pc:docMkLst>
        <pc:docMk/>
      </pc:docMkLst>
      <pc:sldChg chg="modSp">
        <pc:chgData name="Myriam Ben Ammar" userId="8bb82cc0-cbd0-4a01-a05b-8dc830aecfcb" providerId="ADAL" clId="{A7AE4FE3-A693-4D23-8BD3-98699043D6B5}" dt="2018-04-26T07:55:32.781" v="7"/>
        <pc:sldMkLst>
          <pc:docMk/>
          <pc:sldMk cId="581326128" sldId="296"/>
        </pc:sldMkLst>
        <pc:spChg chg="mod">
          <ac:chgData name="Myriam Ben Ammar" userId="8bb82cc0-cbd0-4a01-a05b-8dc830aecfcb" providerId="ADAL" clId="{A7AE4FE3-A693-4D23-8BD3-98699043D6B5}" dt="2018-04-26T07:55:32.781" v="7"/>
          <ac:spMkLst>
            <pc:docMk/>
            <pc:sldMk cId="581326128" sldId="296"/>
            <ac:spMk id="2" creationId="{00000000-0000-0000-0000-000000000000}"/>
          </ac:spMkLst>
        </pc:spChg>
      </pc:sldChg>
      <pc:sldChg chg="addSp modSp">
        <pc:chgData name="Myriam Ben Ammar" userId="8bb82cc0-cbd0-4a01-a05b-8dc830aecfcb" providerId="ADAL" clId="{A7AE4FE3-A693-4D23-8BD3-98699043D6B5}" dt="2018-04-26T09:00:17.310" v="8" actId="571"/>
        <pc:sldMkLst>
          <pc:docMk/>
          <pc:sldMk cId="3511178856" sldId="377"/>
        </pc:sldMkLst>
        <pc:grpChg chg="mod">
          <ac:chgData name="Myriam Ben Ammar" userId="8bb82cc0-cbd0-4a01-a05b-8dc830aecfcb" providerId="ADAL" clId="{A7AE4FE3-A693-4D23-8BD3-98699043D6B5}" dt="2018-04-26T09:00:17.310" v="8" actId="571"/>
          <ac:grpSpMkLst>
            <pc:docMk/>
            <pc:sldMk cId="3511178856" sldId="377"/>
            <ac:grpSpMk id="3" creationId="{00000000-0000-0000-0000-000000000000}"/>
          </ac:grpSpMkLst>
        </pc:grpChg>
        <pc:picChg chg="add mod">
          <ac:chgData name="Myriam Ben Ammar" userId="8bb82cc0-cbd0-4a01-a05b-8dc830aecfcb" providerId="ADAL" clId="{A7AE4FE3-A693-4D23-8BD3-98699043D6B5}" dt="2018-04-26T09:00:17.310" v="8" actId="571"/>
          <ac:picMkLst>
            <pc:docMk/>
            <pc:sldMk cId="3511178856" sldId="377"/>
            <ac:picMk id="53" creationId="{A591B09B-AB6B-4AC3-8164-9C6CF63C1E79}"/>
          </ac:picMkLst>
        </pc:picChg>
      </pc:sldChg>
      <pc:sldChg chg="modSp">
        <pc:chgData name="Myriam Ben Ammar" userId="8bb82cc0-cbd0-4a01-a05b-8dc830aecfcb" providerId="ADAL" clId="{A7AE4FE3-A693-4D23-8BD3-98699043D6B5}" dt="2018-04-26T07:55:32.781" v="7"/>
        <pc:sldMkLst>
          <pc:docMk/>
          <pc:sldMk cId="54777958" sldId="384"/>
        </pc:sldMkLst>
        <pc:spChg chg="mod">
          <ac:chgData name="Myriam Ben Ammar" userId="8bb82cc0-cbd0-4a01-a05b-8dc830aecfcb" providerId="ADAL" clId="{A7AE4FE3-A693-4D23-8BD3-98699043D6B5}" dt="2018-04-26T07:55:32.781" v="7"/>
          <ac:spMkLst>
            <pc:docMk/>
            <pc:sldMk cId="54777958" sldId="384"/>
            <ac:spMk id="2" creationId="{00000000-0000-0000-0000-000000000000}"/>
          </ac:spMkLst>
        </pc:spChg>
      </pc:sldChg>
      <pc:sldChg chg="modSp">
        <pc:chgData name="Myriam Ben Ammar" userId="8bb82cc0-cbd0-4a01-a05b-8dc830aecfcb" providerId="ADAL" clId="{A7AE4FE3-A693-4D23-8BD3-98699043D6B5}" dt="2018-04-26T07:55:32.781" v="7"/>
        <pc:sldMkLst>
          <pc:docMk/>
          <pc:sldMk cId="54777958" sldId="385"/>
        </pc:sldMkLst>
        <pc:spChg chg="mod">
          <ac:chgData name="Myriam Ben Ammar" userId="8bb82cc0-cbd0-4a01-a05b-8dc830aecfcb" providerId="ADAL" clId="{A7AE4FE3-A693-4D23-8BD3-98699043D6B5}" dt="2018-04-26T07:55:32.781" v="7"/>
          <ac:spMkLst>
            <pc:docMk/>
            <pc:sldMk cId="54777958" sldId="385"/>
            <ac:spMk id="2" creationId="{00000000-0000-0000-0000-000000000000}"/>
          </ac:spMkLst>
        </pc:spChg>
      </pc:sldChg>
      <pc:sldChg chg="modSp">
        <pc:chgData name="Myriam Ben Ammar" userId="8bb82cc0-cbd0-4a01-a05b-8dc830aecfcb" providerId="ADAL" clId="{A7AE4FE3-A693-4D23-8BD3-98699043D6B5}" dt="2018-04-26T07:55:32.781" v="7"/>
        <pc:sldMkLst>
          <pc:docMk/>
          <pc:sldMk cId="54777958" sldId="386"/>
        </pc:sldMkLst>
        <pc:spChg chg="mod">
          <ac:chgData name="Myriam Ben Ammar" userId="8bb82cc0-cbd0-4a01-a05b-8dc830aecfcb" providerId="ADAL" clId="{A7AE4FE3-A693-4D23-8BD3-98699043D6B5}" dt="2018-04-26T07:55:32.781" v="7"/>
          <ac:spMkLst>
            <pc:docMk/>
            <pc:sldMk cId="54777958" sldId="386"/>
            <ac:spMk id="2" creationId="{00000000-0000-0000-0000-000000000000}"/>
          </ac:spMkLst>
        </pc:spChg>
      </pc:sldChg>
      <pc:sldChg chg="modSp">
        <pc:chgData name="Myriam Ben Ammar" userId="8bb82cc0-cbd0-4a01-a05b-8dc830aecfcb" providerId="ADAL" clId="{A7AE4FE3-A693-4D23-8BD3-98699043D6B5}" dt="2018-04-26T07:55:32.781" v="7"/>
        <pc:sldMkLst>
          <pc:docMk/>
          <pc:sldMk cId="54777958" sldId="387"/>
        </pc:sldMkLst>
        <pc:spChg chg="mod">
          <ac:chgData name="Myriam Ben Ammar" userId="8bb82cc0-cbd0-4a01-a05b-8dc830aecfcb" providerId="ADAL" clId="{A7AE4FE3-A693-4D23-8BD3-98699043D6B5}" dt="2018-04-26T07:55:32.781" v="7"/>
          <ac:spMkLst>
            <pc:docMk/>
            <pc:sldMk cId="54777958" sldId="387"/>
            <ac:spMk id="2" creationId="{00000000-0000-0000-0000-000000000000}"/>
          </ac:spMkLst>
        </pc:spChg>
      </pc:sldChg>
      <pc:sldChg chg="add del">
        <pc:chgData name="Myriam Ben Ammar" userId="8bb82cc0-cbd0-4a01-a05b-8dc830aecfcb" providerId="ADAL" clId="{A7AE4FE3-A693-4D23-8BD3-98699043D6B5}" dt="2018-04-26T07:55:32.781" v="7"/>
        <pc:sldMkLst>
          <pc:docMk/>
          <pc:sldMk cId="2645583483" sldId="4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3F0CB-6141-436A-825D-3A068F31ACF9}" type="datetimeFigureOut">
              <a:rPr lang="fr-FR" smtClean="0"/>
              <a:t>14/09/2018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D8313-6CE3-4A22-85A3-FAB2C9F1FDF7}" type="slidenum">
              <a:rPr lang="fr-FR" smtClean="0"/>
              <a:t>‹#›</a:t>
            </a:fld>
            <a:endParaRPr lang="fr-FR"/>
          </a:p>
        </p:txBody>
      </p:sp>
    </p:spTree>
    <p:extLst>
      <p:ext uri="{BB962C8B-B14F-4D97-AF65-F5344CB8AC3E}">
        <p14:creationId xmlns:p14="http://schemas.microsoft.com/office/powerpoint/2010/main" val="1462334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02D8313-6CE3-4A22-85A3-FAB2C9F1FDF7}" type="slidenum">
              <a:rPr lang="fr-FR" smtClean="0"/>
              <a:t>1</a:t>
            </a:fld>
            <a:endParaRPr lang="fr-FR"/>
          </a:p>
        </p:txBody>
      </p:sp>
    </p:spTree>
    <p:extLst>
      <p:ext uri="{BB962C8B-B14F-4D97-AF65-F5344CB8AC3E}">
        <p14:creationId xmlns:p14="http://schemas.microsoft.com/office/powerpoint/2010/main" val="269980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14</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15</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16</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17</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18</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19</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20</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21</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22</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23</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24</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25</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26</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27</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28</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29</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30</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31</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32</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33</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6</a:t>
            </a:fld>
            <a:endParaRPr lang="fr-FR"/>
          </a:p>
        </p:txBody>
      </p:sp>
    </p:spTree>
    <p:extLst>
      <p:ext uri="{BB962C8B-B14F-4D97-AF65-F5344CB8AC3E}">
        <p14:creationId xmlns:p14="http://schemas.microsoft.com/office/powerpoint/2010/main" val="1624649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34</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35</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36</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37</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38</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39</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40</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41</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42</a:t>
            </a:fld>
            <a:endParaRPr lang="fr-FR"/>
          </a:p>
        </p:txBody>
      </p:sp>
    </p:spTree>
    <p:extLst>
      <p:ext uri="{BB962C8B-B14F-4D97-AF65-F5344CB8AC3E}">
        <p14:creationId xmlns:p14="http://schemas.microsoft.com/office/powerpoint/2010/main" val="484644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43</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8</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44</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45</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46</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47</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48</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49</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50</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51</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52</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53</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9</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54</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endParaRPr lang="en-US" dirty="0"/>
          </a:p>
          <a:p>
            <a:pPr marL="285750" indent="-285750">
              <a:spcBef>
                <a:spcPts val="0"/>
              </a:spcBef>
              <a:buFont typeface="Arial" panose="020B0604020202020204" pitchFamily="34" charset="0"/>
              <a:buChar char="•"/>
              <a:defRPr/>
            </a:pPr>
            <a:endParaRPr lang="en-US"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56</a:t>
            </a:fld>
            <a:endParaRPr lang="fr-FR"/>
          </a:p>
        </p:txBody>
      </p:sp>
    </p:spTree>
    <p:extLst>
      <p:ext uri="{BB962C8B-B14F-4D97-AF65-F5344CB8AC3E}">
        <p14:creationId xmlns:p14="http://schemas.microsoft.com/office/powerpoint/2010/main" val="1206450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02D8313-6CE3-4A22-85A3-FAB2C9F1FDF7}" type="slidenum">
              <a:rPr lang="fr-FR" smtClean="0"/>
              <a:t>58</a:t>
            </a:fld>
            <a:endParaRPr lang="fr-FR"/>
          </a:p>
        </p:txBody>
      </p:sp>
    </p:spTree>
    <p:extLst>
      <p:ext uri="{BB962C8B-B14F-4D97-AF65-F5344CB8AC3E}">
        <p14:creationId xmlns:p14="http://schemas.microsoft.com/office/powerpoint/2010/main" val="249944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10</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11</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12</a:t>
            </a:fld>
            <a:endParaRPr lang="fr-FR"/>
          </a:p>
        </p:txBody>
      </p:sp>
    </p:spTree>
    <p:extLst>
      <p:ext uri="{BB962C8B-B14F-4D97-AF65-F5344CB8AC3E}">
        <p14:creationId xmlns:p14="http://schemas.microsoft.com/office/powerpoint/2010/main" val="136761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a:p>
        </p:txBody>
      </p:sp>
      <p:sp>
        <p:nvSpPr>
          <p:cNvPr id="4" name="Espace réservé du numéro de diapositive 3"/>
          <p:cNvSpPr>
            <a:spLocks noGrp="1"/>
          </p:cNvSpPr>
          <p:nvPr>
            <p:ph type="sldNum" sz="quarter" idx="10"/>
          </p:nvPr>
        </p:nvSpPr>
        <p:spPr/>
        <p:txBody>
          <a:bodyPr/>
          <a:lstStyle/>
          <a:p>
            <a:fld id="{E02D8313-6CE3-4A22-85A3-FAB2C9F1FDF7}" type="slidenum">
              <a:rPr lang="fr-FR" smtClean="0"/>
              <a:t>13</a:t>
            </a:fld>
            <a:endParaRPr lang="fr-FR"/>
          </a:p>
        </p:txBody>
      </p:sp>
    </p:spTree>
    <p:extLst>
      <p:ext uri="{BB962C8B-B14F-4D97-AF65-F5344CB8AC3E}">
        <p14:creationId xmlns:p14="http://schemas.microsoft.com/office/powerpoint/2010/main" val="1367610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twitter.com/DRIVER_PROJECT" TargetMode="External"/><Relationship Id="rId7" Type="http://schemas.openxmlformats.org/officeDocument/2006/relationships/hyperlink" Target="https://www.youtube.com/channel/UCPcaVPfylkukpg938YOAZgg"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tiff"/><Relationship Id="rId5" Type="http://schemas.openxmlformats.org/officeDocument/2006/relationships/hyperlink" Target="https://www.linkedin.com/groups/8161096/" TargetMode="External"/><Relationship Id="rId4" Type="http://schemas.openxmlformats.org/officeDocument/2006/relationships/image" Target="../media/image3.tiff"/><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Rectangle 4"/>
          <p:cNvSpPr/>
          <p:nvPr userDrawn="1"/>
        </p:nvSpPr>
        <p:spPr>
          <a:xfrm>
            <a:off x="237067" y="2578100"/>
            <a:ext cx="6617205" cy="2565401"/>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Rectangle 5"/>
          <p:cNvSpPr/>
          <p:nvPr userDrawn="1"/>
        </p:nvSpPr>
        <p:spPr>
          <a:xfrm>
            <a:off x="118532" y="4388479"/>
            <a:ext cx="8606367" cy="755022"/>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7" name="Imag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43521" y="70490"/>
            <a:ext cx="3687779" cy="1658229"/>
          </a:xfrm>
          <a:prstGeom prst="rect">
            <a:avLst/>
          </a:prstGeom>
        </p:spPr>
      </p:pic>
      <p:sp>
        <p:nvSpPr>
          <p:cNvPr id="10" name="Rectangle 9"/>
          <p:cNvSpPr/>
          <p:nvPr userDrawn="1"/>
        </p:nvSpPr>
        <p:spPr>
          <a:xfrm>
            <a:off x="431801" y="2298700"/>
            <a:ext cx="566173" cy="2844801"/>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Titre 1"/>
          <p:cNvSpPr>
            <a:spLocks noGrp="1"/>
          </p:cNvSpPr>
          <p:nvPr>
            <p:ph type="title" hasCustomPrompt="1"/>
          </p:nvPr>
        </p:nvSpPr>
        <p:spPr>
          <a:xfrm>
            <a:off x="997975" y="2652224"/>
            <a:ext cx="5856297" cy="1317154"/>
          </a:xfrm>
        </p:spPr>
        <p:txBody>
          <a:bodyPr anchor="b">
            <a:normAutofit/>
          </a:bodyPr>
          <a:lstStyle>
            <a:lvl1pPr algn="l">
              <a:defRPr sz="2400" b="1" cap="all" baseline="0">
                <a:solidFill>
                  <a:schemeClr val="bg1"/>
                </a:solidFill>
                <a:latin typeface="Brandon Text Medium" pitchFamily="34" charset="0"/>
                <a:ea typeface="Brandon Text Medium" pitchFamily="34" charset="0"/>
                <a:cs typeface="Brandon Text Medium" pitchFamily="34" charset="0"/>
              </a:defRPr>
            </a:lvl1pPr>
          </a:lstStyle>
          <a:p>
            <a:r>
              <a:rPr lang="en-GB" noProof="0" dirty="0"/>
              <a:t>PRESENTATION TITLE</a:t>
            </a:r>
          </a:p>
        </p:txBody>
      </p:sp>
      <p:sp>
        <p:nvSpPr>
          <p:cNvPr id="15" name="Espace réservé du texte 17"/>
          <p:cNvSpPr>
            <a:spLocks noGrp="1"/>
          </p:cNvSpPr>
          <p:nvPr>
            <p:ph type="body" sz="quarter" idx="13" hasCustomPrompt="1"/>
          </p:nvPr>
        </p:nvSpPr>
        <p:spPr>
          <a:xfrm>
            <a:off x="997974" y="3891397"/>
            <a:ext cx="6639325" cy="497082"/>
          </a:xfrm>
        </p:spPr>
        <p:txBody>
          <a:bodyPr>
            <a:noAutofit/>
          </a:bodyPr>
          <a:lstStyle>
            <a:lvl1pPr marL="0" indent="0" algn="l">
              <a:buNone/>
              <a:defRPr sz="1600" cap="all" baseline="0">
                <a:solidFill>
                  <a:srgbClr val="F3B329"/>
                </a:solidFill>
                <a:latin typeface="Brandon Text Medium" pitchFamily="34" charset="0"/>
                <a:ea typeface="Brandon Text Medium" pitchFamily="34" charset="0"/>
                <a:cs typeface="Brandon Text Medium" pitchFamily="34" charset="0"/>
              </a:defRPr>
            </a:lvl1pPr>
          </a:lstStyle>
          <a:p>
            <a:pPr lvl="0"/>
            <a:r>
              <a:rPr lang="en-GB" noProof="0" dirty="0"/>
              <a:t>SUBTITLE</a:t>
            </a:r>
            <a:r>
              <a:rPr lang="fr-FR" dirty="0"/>
              <a:t> </a:t>
            </a:r>
            <a:r>
              <a:rPr lang="mr-IN" dirty="0"/>
              <a:t>–</a:t>
            </a:r>
            <a:r>
              <a:rPr lang="fr-FR" dirty="0"/>
              <a:t> SP9X</a:t>
            </a:r>
          </a:p>
        </p:txBody>
      </p:sp>
      <p:sp>
        <p:nvSpPr>
          <p:cNvPr id="19" name="Espace réservé du texte 18"/>
          <p:cNvSpPr>
            <a:spLocks noGrp="1"/>
          </p:cNvSpPr>
          <p:nvPr>
            <p:ph type="body" sz="quarter" idx="14" hasCustomPrompt="1"/>
          </p:nvPr>
        </p:nvSpPr>
        <p:spPr>
          <a:xfrm>
            <a:off x="1192708" y="4388479"/>
            <a:ext cx="7532191" cy="399818"/>
          </a:xfrm>
        </p:spPr>
        <p:txBody>
          <a:bodyPr anchor="b">
            <a:noAutofit/>
          </a:bodyPr>
          <a:lstStyle>
            <a:lvl1pPr marL="0" indent="0" algn="r">
              <a:buNone/>
              <a:defRPr sz="1200" baseline="0">
                <a:solidFill>
                  <a:schemeClr val="bg1"/>
                </a:solidFill>
                <a:latin typeface="Brandon Text Medium" pitchFamily="34" charset="0"/>
                <a:ea typeface="Brandon Text Medium" pitchFamily="34" charset="0"/>
                <a:cs typeface="Brandon Text Medium" pitchFamily="34" charset="0"/>
              </a:defRPr>
            </a:lvl1pPr>
          </a:lstStyle>
          <a:p>
            <a:pPr lvl="0"/>
            <a:r>
              <a:rPr lang="en-GB" noProof="0" dirty="0"/>
              <a:t>Author name, Organisation</a:t>
            </a:r>
          </a:p>
        </p:txBody>
      </p:sp>
      <p:sp>
        <p:nvSpPr>
          <p:cNvPr id="20" name="Espace réservé du texte 18"/>
          <p:cNvSpPr>
            <a:spLocks noGrp="1"/>
          </p:cNvSpPr>
          <p:nvPr>
            <p:ph type="body" sz="quarter" idx="15" hasCustomPrompt="1"/>
          </p:nvPr>
        </p:nvSpPr>
        <p:spPr>
          <a:xfrm>
            <a:off x="1192708" y="4793359"/>
            <a:ext cx="7532191" cy="350142"/>
          </a:xfrm>
        </p:spPr>
        <p:txBody>
          <a:bodyPr anchor="t">
            <a:noAutofit/>
          </a:bodyPr>
          <a:lstStyle>
            <a:lvl1pPr marL="0" indent="0" algn="r">
              <a:buNone/>
              <a:defRPr sz="1200" baseline="0">
                <a:solidFill>
                  <a:schemeClr val="bg1"/>
                </a:solidFill>
                <a:latin typeface="Brandon Text Medium" pitchFamily="34" charset="0"/>
                <a:ea typeface="Brandon Text Medium" pitchFamily="34" charset="0"/>
                <a:cs typeface="Brandon Text Medium" pitchFamily="34" charset="0"/>
              </a:defRPr>
            </a:lvl1pPr>
          </a:lstStyle>
          <a:p>
            <a:pPr lvl="0"/>
            <a:r>
              <a:rPr lang="en-GB" noProof="0" dirty="0"/>
              <a:t>Date - Location</a:t>
            </a:r>
          </a:p>
        </p:txBody>
      </p:sp>
    </p:spTree>
    <p:extLst>
      <p:ext uri="{BB962C8B-B14F-4D97-AF65-F5344CB8AC3E}">
        <p14:creationId xmlns:p14="http://schemas.microsoft.com/office/powerpoint/2010/main" val="1126816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2" name="Group 1"/>
          <p:cNvGrpSpPr/>
          <p:nvPr userDrawn="1"/>
        </p:nvGrpSpPr>
        <p:grpSpPr>
          <a:xfrm>
            <a:off x="8737600" y="-12699"/>
            <a:ext cx="406400" cy="457199"/>
            <a:chOff x="8737600" y="-12699"/>
            <a:chExt cx="406400" cy="457199"/>
          </a:xfrm>
        </p:grpSpPr>
        <p:sp>
          <p:nvSpPr>
            <p:cNvPr id="9" name="Rectangle 8"/>
            <p:cNvSpPr/>
            <p:nvPr userDrawn="1"/>
          </p:nvSpPr>
          <p:spPr>
            <a:xfrm>
              <a:off x="8877300" y="1"/>
              <a:ext cx="266700" cy="355599"/>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Rectangle 9"/>
            <p:cNvSpPr/>
            <p:nvPr userDrawn="1"/>
          </p:nvSpPr>
          <p:spPr>
            <a:xfrm>
              <a:off x="8737600" y="-12699"/>
              <a:ext cx="406400" cy="139699"/>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9042400" y="-12699"/>
              <a:ext cx="101600" cy="457199"/>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sp>
        <p:nvSpPr>
          <p:cNvPr id="12" name="Titre 1"/>
          <p:cNvSpPr>
            <a:spLocks noGrp="1"/>
          </p:cNvSpPr>
          <p:nvPr>
            <p:ph type="title" hasCustomPrompt="1"/>
          </p:nvPr>
        </p:nvSpPr>
        <p:spPr>
          <a:xfrm>
            <a:off x="443039" y="135467"/>
            <a:ext cx="8207775" cy="587142"/>
          </a:xfrm>
          <a:prstGeom prst="rect">
            <a:avLst/>
          </a:prstGeom>
        </p:spPr>
        <p:txBody>
          <a:bodyPr anchor="b">
            <a:normAutofit/>
          </a:bodyPr>
          <a:lstStyle>
            <a:lvl1pPr algn="l">
              <a:defRPr sz="2400" b="1" cap="all" baseline="0">
                <a:solidFill>
                  <a:srgbClr val="F3B329"/>
                </a:solidFill>
                <a:latin typeface="Brandon Text Medium" pitchFamily="34" charset="0"/>
                <a:ea typeface="Brandon Text Medium" pitchFamily="34" charset="0"/>
                <a:cs typeface="Brandon Text Medium" pitchFamily="34" charset="0"/>
              </a:defRPr>
            </a:lvl1pPr>
          </a:lstStyle>
          <a:p>
            <a:r>
              <a:rPr lang="en-GB" noProof="0" dirty="0"/>
              <a:t>SLIDE TITLE</a:t>
            </a:r>
          </a:p>
        </p:txBody>
      </p:sp>
      <p:sp>
        <p:nvSpPr>
          <p:cNvPr id="13" name="Espace réservé du texte 17"/>
          <p:cNvSpPr>
            <a:spLocks noGrp="1"/>
          </p:cNvSpPr>
          <p:nvPr>
            <p:ph type="body" sz="quarter" idx="13" hasCustomPrompt="1"/>
          </p:nvPr>
        </p:nvSpPr>
        <p:spPr>
          <a:xfrm>
            <a:off x="443039" y="676138"/>
            <a:ext cx="8207775" cy="471764"/>
          </a:xfrm>
        </p:spPr>
        <p:txBody>
          <a:bodyPr>
            <a:noAutofit/>
          </a:bodyPr>
          <a:lstStyle>
            <a:lvl1pPr marL="0" indent="0" algn="l">
              <a:buNone/>
              <a:defRPr sz="1600" cap="all" baseline="0">
                <a:solidFill>
                  <a:srgbClr val="00497E"/>
                </a:solidFill>
                <a:latin typeface="Brandon Text Medium" pitchFamily="34" charset="0"/>
                <a:ea typeface="Brandon Text Medium" pitchFamily="34" charset="0"/>
                <a:cs typeface="Brandon Text Medium" pitchFamily="34" charset="0"/>
              </a:defRPr>
            </a:lvl1pPr>
          </a:lstStyle>
          <a:p>
            <a:pPr lvl="0"/>
            <a:r>
              <a:rPr lang="en-GB" noProof="0" dirty="0"/>
              <a:t>SUBTITLE</a:t>
            </a:r>
          </a:p>
        </p:txBody>
      </p:sp>
      <p:sp>
        <p:nvSpPr>
          <p:cNvPr id="15" name="Espace réservé du texte 14"/>
          <p:cNvSpPr>
            <a:spLocks noGrp="1"/>
          </p:cNvSpPr>
          <p:nvPr>
            <p:ph type="body" sz="quarter" idx="14" hasCustomPrompt="1"/>
          </p:nvPr>
        </p:nvSpPr>
        <p:spPr>
          <a:xfrm>
            <a:off x="442913" y="1338263"/>
            <a:ext cx="8294687" cy="3144837"/>
          </a:xfrm>
        </p:spPr>
        <p:txBody>
          <a:bodyPr>
            <a:normAutofit/>
          </a:bodyPr>
          <a:lstStyle>
            <a:lvl1pPr marL="0" indent="0">
              <a:buNone/>
              <a:defRPr sz="1400">
                <a:latin typeface="Brandon Text Medium" pitchFamily="34" charset="0"/>
                <a:ea typeface="Brandon Text Medium" pitchFamily="34" charset="0"/>
                <a:cs typeface="Brandon Text Medium" pitchFamily="34" charset="0"/>
              </a:defRPr>
            </a:lvl1pPr>
          </a:lstStyle>
          <a:p>
            <a:pPr lvl="0"/>
            <a:r>
              <a:rPr lang="en-GB" noProof="0" dirty="0"/>
              <a:t>Your text</a:t>
            </a:r>
          </a:p>
        </p:txBody>
      </p:sp>
      <p:grpSp>
        <p:nvGrpSpPr>
          <p:cNvPr id="14" name="Group 13"/>
          <p:cNvGrpSpPr/>
          <p:nvPr userDrawn="1"/>
        </p:nvGrpSpPr>
        <p:grpSpPr>
          <a:xfrm rot="10800000">
            <a:off x="0" y="4679042"/>
            <a:ext cx="406400" cy="457199"/>
            <a:chOff x="8737600" y="-12699"/>
            <a:chExt cx="406400" cy="457199"/>
          </a:xfrm>
        </p:grpSpPr>
        <p:sp>
          <p:nvSpPr>
            <p:cNvPr id="16" name="Rectangle 15"/>
            <p:cNvSpPr/>
            <p:nvPr userDrawn="1"/>
          </p:nvSpPr>
          <p:spPr>
            <a:xfrm>
              <a:off x="8877300" y="1"/>
              <a:ext cx="266700" cy="355599"/>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7" name="Rectangle 16"/>
            <p:cNvSpPr/>
            <p:nvPr userDrawn="1"/>
          </p:nvSpPr>
          <p:spPr>
            <a:xfrm>
              <a:off x="8737600" y="-12699"/>
              <a:ext cx="406400" cy="139699"/>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8" name="Rectangle 17"/>
            <p:cNvSpPr/>
            <p:nvPr userDrawn="1"/>
          </p:nvSpPr>
          <p:spPr>
            <a:xfrm>
              <a:off x="9042400" y="-12699"/>
              <a:ext cx="101600" cy="457199"/>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742347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2"/>
          <p:cNvSpPr/>
          <p:nvPr userDrawn="1"/>
        </p:nvSpPr>
        <p:spPr>
          <a:xfrm>
            <a:off x="1079500" y="911892"/>
            <a:ext cx="3238500" cy="2136108"/>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 name="Rectangle 3"/>
          <p:cNvSpPr/>
          <p:nvPr userDrawn="1"/>
        </p:nvSpPr>
        <p:spPr>
          <a:xfrm>
            <a:off x="592667" y="0"/>
            <a:ext cx="4978399" cy="1757650"/>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Rectangle 4"/>
          <p:cNvSpPr/>
          <p:nvPr userDrawn="1"/>
        </p:nvSpPr>
        <p:spPr>
          <a:xfrm>
            <a:off x="736600" y="0"/>
            <a:ext cx="533400" cy="2827867"/>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Titre 1"/>
          <p:cNvSpPr txBox="1">
            <a:spLocks/>
          </p:cNvSpPr>
          <p:nvPr userDrawn="1"/>
        </p:nvSpPr>
        <p:spPr>
          <a:xfrm>
            <a:off x="1113366" y="2195408"/>
            <a:ext cx="3175000" cy="764599"/>
          </a:xfrm>
          <a:prstGeom prst="rect">
            <a:avLst/>
          </a:prstGeom>
        </p:spPr>
        <p:txBody>
          <a:bodyPr anchor="b">
            <a:normAutofit/>
          </a:bodyPr>
          <a:lstStyle>
            <a:lvl1pPr algn="r" defTabSz="457200" rtl="0" eaLnBrk="1" latinLnBrk="0" hangingPunct="1">
              <a:spcBef>
                <a:spcPct val="0"/>
              </a:spcBef>
              <a:buNone/>
              <a:defRPr sz="3200" b="1" kern="1200">
                <a:solidFill>
                  <a:schemeClr val="bg1"/>
                </a:solidFill>
                <a:latin typeface="Avenir Book" charset="0"/>
                <a:ea typeface="Avenir Book" charset="0"/>
                <a:cs typeface="Avenir Book" charset="0"/>
              </a:defRPr>
            </a:lvl1pPr>
          </a:lstStyle>
          <a:p>
            <a:r>
              <a:rPr lang="fr-FR" sz="2400" cap="all" baseline="0" dirty="0">
                <a:latin typeface="Brandon Text Medium" pitchFamily="34" charset="0"/>
              </a:rPr>
              <a:t>THANK YOU.</a:t>
            </a:r>
            <a:br>
              <a:rPr lang="fr-FR" sz="2400" cap="all" baseline="0" dirty="0">
                <a:latin typeface="Brandon Text Medium" pitchFamily="34" charset="0"/>
              </a:rPr>
            </a:br>
            <a:r>
              <a:rPr lang="fr-FR" sz="2000" b="0" cap="all" baseline="0" dirty="0">
                <a:solidFill>
                  <a:srgbClr val="F3B329"/>
                </a:solidFill>
                <a:latin typeface="Brandon Text Medium" pitchFamily="34" charset="0"/>
              </a:rPr>
              <a:t>ANY QUESTION?</a:t>
            </a:r>
            <a:endParaRPr lang="fr-FR" sz="2400" b="0" cap="all" baseline="0" dirty="0">
              <a:solidFill>
                <a:srgbClr val="F3B329"/>
              </a:solidFill>
              <a:latin typeface="Brandon Text Medium" pitchFamily="34" charset="0"/>
            </a:endParaRPr>
          </a:p>
        </p:txBody>
      </p:sp>
      <p:pic>
        <p:nvPicPr>
          <p:cNvPr id="7" name="Image 6"/>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7018865" y="3637287"/>
            <a:ext cx="1872450" cy="1506213"/>
          </a:xfrm>
          <a:prstGeom prst="rect">
            <a:avLst/>
          </a:prstGeom>
        </p:spPr>
      </p:pic>
    </p:spTree>
    <p:extLst>
      <p:ext uri="{BB962C8B-B14F-4D97-AF65-F5344CB8AC3E}">
        <p14:creationId xmlns:p14="http://schemas.microsoft.com/office/powerpoint/2010/main" val="190468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Rectangle 2"/>
          <p:cNvSpPr/>
          <p:nvPr userDrawn="1"/>
        </p:nvSpPr>
        <p:spPr>
          <a:xfrm>
            <a:off x="491064" y="803674"/>
            <a:ext cx="6172200" cy="4249413"/>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 name="Rectangle 3"/>
          <p:cNvSpPr/>
          <p:nvPr userDrawn="1"/>
        </p:nvSpPr>
        <p:spPr>
          <a:xfrm>
            <a:off x="3204302" y="0"/>
            <a:ext cx="3725662" cy="1813268"/>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Rectangle 4"/>
          <p:cNvSpPr/>
          <p:nvPr userDrawn="1"/>
        </p:nvSpPr>
        <p:spPr>
          <a:xfrm>
            <a:off x="275164" y="1343693"/>
            <a:ext cx="711200" cy="3637287"/>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6" name="Image 5"/>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7018865" y="3637287"/>
            <a:ext cx="1872450" cy="1506213"/>
          </a:xfrm>
          <a:prstGeom prst="rect">
            <a:avLst/>
          </a:prstGeom>
        </p:spPr>
      </p:pic>
      <p:sp>
        <p:nvSpPr>
          <p:cNvPr id="8" name="Titre 1"/>
          <p:cNvSpPr txBox="1">
            <a:spLocks/>
          </p:cNvSpPr>
          <p:nvPr userDrawn="1"/>
        </p:nvSpPr>
        <p:spPr>
          <a:xfrm>
            <a:off x="3399364" y="798976"/>
            <a:ext cx="3175000" cy="899212"/>
          </a:xfrm>
          <a:prstGeom prst="rect">
            <a:avLst/>
          </a:prstGeom>
        </p:spPr>
        <p:txBody>
          <a:bodyPr anchor="b">
            <a:normAutofit/>
          </a:bodyPr>
          <a:lstStyle>
            <a:lvl1pPr algn="r" defTabSz="457200" rtl="0" eaLnBrk="1" latinLnBrk="0" hangingPunct="1">
              <a:spcBef>
                <a:spcPct val="0"/>
              </a:spcBef>
              <a:buNone/>
              <a:defRPr sz="3200" b="1" kern="1200">
                <a:solidFill>
                  <a:schemeClr val="bg1"/>
                </a:solidFill>
                <a:latin typeface="Avenir Book" charset="0"/>
                <a:ea typeface="Avenir Book" charset="0"/>
                <a:cs typeface="Avenir Book" charset="0"/>
              </a:defRPr>
            </a:lvl1pPr>
          </a:lstStyle>
          <a:p>
            <a:pPr algn="l"/>
            <a:r>
              <a:rPr lang="fr-FR" sz="2400" dirty="0">
                <a:latin typeface="Brandon Text Medium" pitchFamily="34" charset="0"/>
              </a:rPr>
              <a:t>CONTACT</a:t>
            </a:r>
            <a:br>
              <a:rPr lang="fr-FR" sz="2400" dirty="0">
                <a:latin typeface="Brandon Text Medium" pitchFamily="34" charset="0"/>
              </a:rPr>
            </a:br>
            <a:r>
              <a:rPr lang="fr-FR" sz="2000" b="0" dirty="0">
                <a:solidFill>
                  <a:srgbClr val="F3B329"/>
                </a:solidFill>
                <a:latin typeface="Brandon Text Medium" pitchFamily="34" charset="0"/>
              </a:rPr>
              <a:t>REACH US</a:t>
            </a:r>
            <a:endParaRPr lang="fr-FR" sz="2400" b="0" dirty="0">
              <a:solidFill>
                <a:srgbClr val="F3B329"/>
              </a:solidFill>
              <a:latin typeface="Brandon Text Medium" pitchFamily="34" charset="0"/>
            </a:endParaRPr>
          </a:p>
        </p:txBody>
      </p:sp>
      <p:sp>
        <p:nvSpPr>
          <p:cNvPr id="16" name="Rectangle 15"/>
          <p:cNvSpPr/>
          <p:nvPr userDrawn="1"/>
        </p:nvSpPr>
        <p:spPr>
          <a:xfrm>
            <a:off x="1141529" y="3597374"/>
            <a:ext cx="5432835" cy="646331"/>
          </a:xfrm>
          <a:prstGeom prst="rect">
            <a:avLst/>
          </a:prstGeom>
        </p:spPr>
        <p:txBody>
          <a:bodyPr wrap="square">
            <a:spAutoFit/>
          </a:bodyPr>
          <a:lstStyle/>
          <a:p>
            <a:pPr algn="r"/>
            <a:r>
              <a:rPr lang="en-US" sz="1200" b="1" kern="1200" dirty="0">
                <a:solidFill>
                  <a:schemeClr val="bg1"/>
                </a:solidFill>
                <a:latin typeface="Brandon Text Medium" pitchFamily="34" charset="0"/>
                <a:ea typeface="Avenir Book" charset="0"/>
                <a:cs typeface="Avenir Book" charset="0"/>
              </a:rPr>
              <a:t>More information about the project </a:t>
            </a:r>
            <a:r>
              <a:rPr lang="en-US" sz="1200" b="1" dirty="0">
                <a:solidFill>
                  <a:schemeClr val="bg1"/>
                </a:solidFill>
                <a:latin typeface="Brandon Text Medium" pitchFamily="34" charset="0"/>
                <a:ea typeface="Avenir Book" charset="0"/>
                <a:cs typeface="Avenir Book" charset="0"/>
              </a:rPr>
              <a:t>-</a:t>
            </a:r>
            <a:r>
              <a:rPr lang="en-US" sz="1200" dirty="0">
                <a:solidFill>
                  <a:schemeClr val="bg1"/>
                </a:solidFill>
                <a:latin typeface="Brandon Text Medium" pitchFamily="34" charset="0"/>
                <a:ea typeface="Avenir Book" charset="0"/>
                <a:cs typeface="Avenir Book" charset="0"/>
              </a:rPr>
              <a:t> </a:t>
            </a:r>
            <a:r>
              <a:rPr lang="en-US" sz="1200" dirty="0">
                <a:solidFill>
                  <a:srgbClr val="F3B329"/>
                </a:solidFill>
                <a:latin typeface="Brandon Text Medium" pitchFamily="34" charset="0"/>
                <a:ea typeface="Avenir Book" charset="0"/>
                <a:cs typeface="Avenir Book" charset="0"/>
              </a:rPr>
              <a:t>coordination@projectdriver.eu</a:t>
            </a:r>
          </a:p>
          <a:p>
            <a:pPr algn="r"/>
            <a:r>
              <a:rPr lang="en-US" sz="1200" b="1" dirty="0">
                <a:solidFill>
                  <a:schemeClr val="bg1"/>
                </a:solidFill>
                <a:latin typeface="Brandon Text Medium" pitchFamily="34" charset="0"/>
                <a:ea typeface="Avenir Book" charset="0"/>
                <a:cs typeface="Avenir Book" charset="0"/>
              </a:rPr>
              <a:t>Interested in collaborating with us? - </a:t>
            </a:r>
            <a:r>
              <a:rPr lang="en-US" sz="1200" dirty="0">
                <a:solidFill>
                  <a:srgbClr val="F3B329"/>
                </a:solidFill>
                <a:latin typeface="Brandon Text Medium" pitchFamily="34" charset="0"/>
                <a:ea typeface="Avenir Book" charset="0"/>
                <a:cs typeface="Avenir Book" charset="0"/>
              </a:rPr>
              <a:t>cooperation@projectdriver.eu</a:t>
            </a:r>
          </a:p>
          <a:p>
            <a:pPr algn="r"/>
            <a:r>
              <a:rPr lang="en-US" sz="1200" b="1" dirty="0">
                <a:solidFill>
                  <a:schemeClr val="bg1"/>
                </a:solidFill>
                <a:latin typeface="Brandon Text Medium" pitchFamily="34" charset="0"/>
                <a:ea typeface="Avenir Book" charset="0"/>
                <a:cs typeface="Avenir Book" charset="0"/>
              </a:rPr>
              <a:t>Communication</a:t>
            </a:r>
            <a:r>
              <a:rPr lang="en-US" sz="1200" b="1" baseline="0" dirty="0">
                <a:solidFill>
                  <a:schemeClr val="bg1"/>
                </a:solidFill>
                <a:latin typeface="Brandon Text Medium" pitchFamily="34" charset="0"/>
                <a:ea typeface="Avenir Book" charset="0"/>
                <a:cs typeface="Avenir Book" charset="0"/>
              </a:rPr>
              <a:t> and media contact </a:t>
            </a:r>
            <a:r>
              <a:rPr lang="en-US" sz="1200" kern="1200" dirty="0">
                <a:solidFill>
                  <a:srgbClr val="F3B329"/>
                </a:solidFill>
                <a:latin typeface="Brandon Text Medium" pitchFamily="34" charset="0"/>
                <a:ea typeface="Avenir Book" charset="0"/>
                <a:cs typeface="Avenir Book" charset="0"/>
              </a:rPr>
              <a:t>communication@projectdriver.eu</a:t>
            </a:r>
            <a:endParaRPr lang="en-US" sz="1200" dirty="0">
              <a:solidFill>
                <a:srgbClr val="F3B329"/>
              </a:solidFill>
              <a:latin typeface="Brandon Text Medium" pitchFamily="34" charset="0"/>
              <a:ea typeface="Avenir Book" charset="0"/>
              <a:cs typeface="Avenir Book" charset="0"/>
            </a:endParaRPr>
          </a:p>
        </p:txBody>
      </p:sp>
      <p:pic>
        <p:nvPicPr>
          <p:cNvPr id="17" name="Image 16">
            <a:hlinkClick r:id="rId3"/>
          </p:cNvPr>
          <p:cNvPicPr>
            <a:picLocks noChangeAspect="1"/>
          </p:cNvPicPr>
          <p:nvPr userDrawn="1"/>
        </p:nvPicPr>
        <p:blipFill>
          <a:blip r:embed="rId4"/>
          <a:stretch>
            <a:fillRect/>
          </a:stretch>
        </p:blipFill>
        <p:spPr>
          <a:xfrm>
            <a:off x="2052177" y="2363740"/>
            <a:ext cx="547607" cy="547607"/>
          </a:xfrm>
          <a:prstGeom prst="rect">
            <a:avLst/>
          </a:prstGeom>
        </p:spPr>
      </p:pic>
      <p:pic>
        <p:nvPicPr>
          <p:cNvPr id="18" name="Image 17">
            <a:hlinkClick r:id="rId5"/>
          </p:cNvPr>
          <p:cNvPicPr>
            <a:picLocks noChangeAspect="1"/>
          </p:cNvPicPr>
          <p:nvPr userDrawn="1"/>
        </p:nvPicPr>
        <p:blipFill>
          <a:blip r:embed="rId6"/>
          <a:stretch>
            <a:fillRect/>
          </a:stretch>
        </p:blipFill>
        <p:spPr>
          <a:xfrm>
            <a:off x="3690355" y="2385454"/>
            <a:ext cx="442913" cy="442913"/>
          </a:xfrm>
          <a:prstGeom prst="rect">
            <a:avLst/>
          </a:prstGeom>
        </p:spPr>
      </p:pic>
      <p:pic>
        <p:nvPicPr>
          <p:cNvPr id="19" name="Image 18">
            <a:hlinkClick r:id="rId7"/>
          </p:cNvPr>
          <p:cNvPicPr>
            <a:picLocks noChangeAspect="1"/>
          </p:cNvPicPr>
          <p:nvPr userDrawn="1"/>
        </p:nvPicPr>
        <p:blipFill>
          <a:blip r:embed="rId8"/>
          <a:stretch>
            <a:fillRect/>
          </a:stretch>
        </p:blipFill>
        <p:spPr>
          <a:xfrm>
            <a:off x="5157769" y="2385105"/>
            <a:ext cx="467341" cy="467341"/>
          </a:xfrm>
          <a:prstGeom prst="rect">
            <a:avLst/>
          </a:prstGeom>
        </p:spPr>
      </p:pic>
      <p:sp>
        <p:nvSpPr>
          <p:cNvPr id="20" name="Rectangle 19">
            <a:hlinkClick r:id="rId3"/>
          </p:cNvPr>
          <p:cNvSpPr/>
          <p:nvPr userDrawn="1"/>
        </p:nvSpPr>
        <p:spPr>
          <a:xfrm>
            <a:off x="1468267" y="2920643"/>
            <a:ext cx="1629030" cy="276999"/>
          </a:xfrm>
          <a:prstGeom prst="rect">
            <a:avLst/>
          </a:prstGeom>
        </p:spPr>
        <p:txBody>
          <a:bodyPr wrap="square">
            <a:spAutoFit/>
          </a:bodyPr>
          <a:lstStyle/>
          <a:p>
            <a:pPr algn="ctr"/>
            <a:r>
              <a:rPr lang="en-US" sz="1200" dirty="0">
                <a:solidFill>
                  <a:srgbClr val="F3B329"/>
                </a:solidFill>
                <a:latin typeface="Brandon Text Medium" pitchFamily="34" charset="0"/>
                <a:ea typeface="Avenir Book" charset="0"/>
                <a:cs typeface="Avenir Book" charset="0"/>
              </a:rPr>
              <a:t>@</a:t>
            </a:r>
            <a:r>
              <a:rPr lang="en-US" sz="1200" dirty="0" err="1">
                <a:solidFill>
                  <a:srgbClr val="F3B329"/>
                </a:solidFill>
                <a:latin typeface="Brandon Text Medium" pitchFamily="34" charset="0"/>
                <a:ea typeface="Avenir Book" charset="0"/>
                <a:cs typeface="Avenir Book" charset="0"/>
              </a:rPr>
              <a:t>DRIVER_project</a:t>
            </a:r>
            <a:endParaRPr lang="en-US" sz="1200" dirty="0">
              <a:solidFill>
                <a:srgbClr val="F3B329"/>
              </a:solidFill>
              <a:latin typeface="Brandon Text Medium" pitchFamily="34" charset="0"/>
              <a:ea typeface="Avenir Book" charset="0"/>
              <a:cs typeface="Avenir Book" charset="0"/>
            </a:endParaRPr>
          </a:p>
        </p:txBody>
      </p:sp>
      <p:sp>
        <p:nvSpPr>
          <p:cNvPr id="21" name="Rectangle 20">
            <a:hlinkClick r:id="rId7"/>
          </p:cNvPr>
          <p:cNvSpPr/>
          <p:nvPr userDrawn="1"/>
        </p:nvSpPr>
        <p:spPr>
          <a:xfrm>
            <a:off x="4576925" y="2928381"/>
            <a:ext cx="1629030" cy="276999"/>
          </a:xfrm>
          <a:prstGeom prst="rect">
            <a:avLst/>
          </a:prstGeom>
        </p:spPr>
        <p:txBody>
          <a:bodyPr wrap="square">
            <a:spAutoFit/>
          </a:bodyPr>
          <a:lstStyle/>
          <a:p>
            <a:pPr algn="ctr"/>
            <a:r>
              <a:rPr lang="en-US" sz="1200" dirty="0">
                <a:solidFill>
                  <a:srgbClr val="F3B329"/>
                </a:solidFill>
                <a:latin typeface="Brandon Text Medium" pitchFamily="34" charset="0"/>
                <a:ea typeface="Avenir Book" charset="0"/>
                <a:cs typeface="Avenir Book" charset="0"/>
              </a:rPr>
              <a:t>DRIVER Project</a:t>
            </a:r>
          </a:p>
        </p:txBody>
      </p:sp>
      <p:sp>
        <p:nvSpPr>
          <p:cNvPr id="22" name="Rectangle 21">
            <a:hlinkClick r:id="rId5"/>
          </p:cNvPr>
          <p:cNvSpPr/>
          <p:nvPr userDrawn="1"/>
        </p:nvSpPr>
        <p:spPr>
          <a:xfrm>
            <a:off x="3097297" y="2861893"/>
            <a:ext cx="1629030" cy="461665"/>
          </a:xfrm>
          <a:prstGeom prst="rect">
            <a:avLst/>
          </a:prstGeom>
        </p:spPr>
        <p:txBody>
          <a:bodyPr wrap="square">
            <a:spAutoFit/>
          </a:bodyPr>
          <a:lstStyle/>
          <a:p>
            <a:pPr algn="ctr"/>
            <a:r>
              <a:rPr lang="en-US" sz="1200" dirty="0">
                <a:solidFill>
                  <a:srgbClr val="F3B329"/>
                </a:solidFill>
                <a:latin typeface="Brandon Text Medium" pitchFamily="34" charset="0"/>
                <a:ea typeface="Avenir Book" charset="0"/>
                <a:cs typeface="Avenir Book" charset="0"/>
              </a:rPr>
              <a:t>Groups:</a:t>
            </a:r>
          </a:p>
          <a:p>
            <a:pPr algn="ctr"/>
            <a:r>
              <a:rPr lang="en-US" sz="1200" dirty="0">
                <a:solidFill>
                  <a:srgbClr val="F3B329"/>
                </a:solidFill>
                <a:latin typeface="Brandon Text Medium" pitchFamily="34" charset="0"/>
                <a:ea typeface="Avenir Book" charset="0"/>
                <a:cs typeface="Avenir Book" charset="0"/>
              </a:rPr>
              <a:t>DRIVER Project</a:t>
            </a:r>
          </a:p>
        </p:txBody>
      </p:sp>
      <p:pic>
        <p:nvPicPr>
          <p:cNvPr id="25" name="Image 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33746" y="4643622"/>
            <a:ext cx="482146" cy="322742"/>
          </a:xfrm>
          <a:prstGeom prst="rect">
            <a:avLst/>
          </a:prstGeom>
        </p:spPr>
      </p:pic>
      <p:sp>
        <p:nvSpPr>
          <p:cNvPr id="26" name="ZoneTexte 3"/>
          <p:cNvSpPr txBox="1"/>
          <p:nvPr userDrawn="1"/>
        </p:nvSpPr>
        <p:spPr>
          <a:xfrm>
            <a:off x="1467155" y="4582143"/>
            <a:ext cx="5128325" cy="461665"/>
          </a:xfrm>
          <a:prstGeom prst="rect">
            <a:avLst/>
          </a:prstGeom>
          <a:noFill/>
        </p:spPr>
        <p:txBody>
          <a:bodyPr wrap="square" rtlCol="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800" dirty="0">
                <a:solidFill>
                  <a:schemeClr val="bg1"/>
                </a:solidFill>
              </a:rPr>
              <a:t>This project has received funding from the European Union’s Seventh Framework </a:t>
            </a:r>
            <a:r>
              <a:rPr lang="en-US" sz="800" dirty="0" err="1">
                <a:solidFill>
                  <a:schemeClr val="bg1"/>
                </a:solidFill>
              </a:rPr>
              <a:t>Programme</a:t>
            </a:r>
            <a:r>
              <a:rPr lang="en-US" sz="800" dirty="0">
                <a:solidFill>
                  <a:schemeClr val="bg1"/>
                </a:solidFill>
              </a:rPr>
              <a:t> for research, technological development and demonstration under grant agreement n° 607798. The information and views  set out in this presentation are those</a:t>
            </a:r>
            <a:r>
              <a:rPr lang="en-US" sz="800" baseline="0" dirty="0">
                <a:solidFill>
                  <a:schemeClr val="bg1"/>
                </a:solidFill>
              </a:rPr>
              <a:t> of the author(s) and do not necessarily reflect  the official opinion of the European  Union</a:t>
            </a:r>
            <a:endParaRPr lang="en-US" sz="800" dirty="0">
              <a:solidFill>
                <a:schemeClr val="bg1"/>
              </a:solidFill>
            </a:endParaRPr>
          </a:p>
        </p:txBody>
      </p:sp>
    </p:spTree>
    <p:extLst>
      <p:ext uri="{BB962C8B-B14F-4D97-AF65-F5344CB8AC3E}">
        <p14:creationId xmlns:p14="http://schemas.microsoft.com/office/powerpoint/2010/main" val="107502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944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5700" y="0"/>
            <a:ext cx="6718300" cy="5143500"/>
          </a:xfrm>
          <a:prstGeom prst="rect">
            <a:avLst/>
          </a:prstGeom>
        </p:spPr>
      </p:pic>
      <p:grpSp>
        <p:nvGrpSpPr>
          <p:cNvPr id="2" name="Group 1"/>
          <p:cNvGrpSpPr/>
          <p:nvPr userDrawn="1"/>
        </p:nvGrpSpPr>
        <p:grpSpPr>
          <a:xfrm>
            <a:off x="8737600" y="-12699"/>
            <a:ext cx="406400" cy="457199"/>
            <a:chOff x="8737600" y="-12699"/>
            <a:chExt cx="406400" cy="457199"/>
          </a:xfrm>
        </p:grpSpPr>
        <p:sp>
          <p:nvSpPr>
            <p:cNvPr id="9" name="Rectangle 8"/>
            <p:cNvSpPr/>
            <p:nvPr userDrawn="1"/>
          </p:nvSpPr>
          <p:spPr>
            <a:xfrm>
              <a:off x="8877300" y="1"/>
              <a:ext cx="266700" cy="355599"/>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userDrawn="1"/>
          </p:nvSpPr>
          <p:spPr>
            <a:xfrm>
              <a:off x="8737600" y="-12699"/>
              <a:ext cx="406400" cy="139699"/>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9042400" y="-12699"/>
              <a:ext cx="101600" cy="457199"/>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2" name="Titre 1"/>
          <p:cNvSpPr>
            <a:spLocks noGrp="1"/>
          </p:cNvSpPr>
          <p:nvPr>
            <p:ph type="title" hasCustomPrompt="1"/>
          </p:nvPr>
        </p:nvSpPr>
        <p:spPr>
          <a:xfrm>
            <a:off x="443039" y="135467"/>
            <a:ext cx="8207775" cy="587142"/>
          </a:xfrm>
          <a:prstGeom prst="rect">
            <a:avLst/>
          </a:prstGeom>
        </p:spPr>
        <p:txBody>
          <a:bodyPr anchor="b">
            <a:normAutofit/>
          </a:bodyPr>
          <a:lstStyle>
            <a:lvl1pPr algn="l">
              <a:defRPr sz="2400" b="1" cap="all" baseline="0">
                <a:solidFill>
                  <a:srgbClr val="F3B329"/>
                </a:solidFill>
                <a:latin typeface="Brandon Text Medium" pitchFamily="34" charset="0"/>
                <a:ea typeface="Brandon Text Medium" pitchFamily="34" charset="0"/>
                <a:cs typeface="Brandon Text Medium" pitchFamily="34" charset="0"/>
              </a:defRPr>
            </a:lvl1pPr>
          </a:lstStyle>
          <a:p>
            <a:r>
              <a:rPr lang="fr-FR" dirty="0"/>
              <a:t>SLIDE TITLE</a:t>
            </a:r>
          </a:p>
        </p:txBody>
      </p:sp>
      <p:sp>
        <p:nvSpPr>
          <p:cNvPr id="13" name="Espace réservé du texte 17"/>
          <p:cNvSpPr>
            <a:spLocks noGrp="1"/>
          </p:cNvSpPr>
          <p:nvPr>
            <p:ph type="body" sz="quarter" idx="13" hasCustomPrompt="1"/>
          </p:nvPr>
        </p:nvSpPr>
        <p:spPr>
          <a:xfrm>
            <a:off x="443039" y="676138"/>
            <a:ext cx="8207775" cy="471764"/>
          </a:xfrm>
        </p:spPr>
        <p:txBody>
          <a:bodyPr>
            <a:noAutofit/>
          </a:bodyPr>
          <a:lstStyle>
            <a:lvl1pPr marL="0" indent="0" algn="l">
              <a:buNone/>
              <a:defRPr sz="1600">
                <a:solidFill>
                  <a:srgbClr val="00497E"/>
                </a:solidFill>
                <a:latin typeface="Brandon Text Medium" pitchFamily="34" charset="0"/>
                <a:ea typeface="Brandon Text Medium" pitchFamily="34" charset="0"/>
                <a:cs typeface="Brandon Text Medium" pitchFamily="34" charset="0"/>
              </a:defRPr>
            </a:lvl1pPr>
          </a:lstStyle>
          <a:p>
            <a:pPr lvl="0"/>
            <a:r>
              <a:rPr lang="fr-FR" dirty="0"/>
              <a:t>SUBTITLE</a:t>
            </a:r>
          </a:p>
        </p:txBody>
      </p:sp>
      <p:sp>
        <p:nvSpPr>
          <p:cNvPr id="14" name="Espace réservé du texte 14"/>
          <p:cNvSpPr>
            <a:spLocks noGrp="1"/>
          </p:cNvSpPr>
          <p:nvPr>
            <p:ph type="body" sz="quarter" idx="14" hasCustomPrompt="1"/>
          </p:nvPr>
        </p:nvSpPr>
        <p:spPr>
          <a:xfrm>
            <a:off x="442913" y="1338263"/>
            <a:ext cx="8294687" cy="3144837"/>
          </a:xfrm>
        </p:spPr>
        <p:txBody>
          <a:bodyPr>
            <a:normAutofit/>
          </a:bodyPr>
          <a:lstStyle>
            <a:lvl1pPr marL="0" indent="0">
              <a:buNone/>
              <a:defRPr sz="1400">
                <a:latin typeface="Brandon Text Medium" pitchFamily="34" charset="0"/>
                <a:ea typeface="Brandon Text Medium" pitchFamily="34" charset="0"/>
                <a:cs typeface="Brandon Text Medium" pitchFamily="34" charset="0"/>
              </a:defRPr>
            </a:lvl1pPr>
          </a:lstStyle>
          <a:p>
            <a:pPr lvl="0"/>
            <a:r>
              <a:rPr lang="fr-FR" dirty="0" err="1"/>
              <a:t>Your</a:t>
            </a:r>
            <a:r>
              <a:rPr lang="fr-FR" dirty="0"/>
              <a:t> </a:t>
            </a:r>
            <a:r>
              <a:rPr lang="fr-FR" dirty="0" err="1"/>
              <a:t>text</a:t>
            </a:r>
            <a:endParaRPr lang="fr-FR" dirty="0"/>
          </a:p>
        </p:txBody>
      </p:sp>
      <p:grpSp>
        <p:nvGrpSpPr>
          <p:cNvPr id="15" name="Group 14"/>
          <p:cNvGrpSpPr/>
          <p:nvPr userDrawn="1"/>
        </p:nvGrpSpPr>
        <p:grpSpPr>
          <a:xfrm rot="10800000">
            <a:off x="0" y="4686301"/>
            <a:ext cx="406400" cy="457199"/>
            <a:chOff x="8737600" y="-12699"/>
            <a:chExt cx="406400" cy="457199"/>
          </a:xfrm>
        </p:grpSpPr>
        <p:sp>
          <p:nvSpPr>
            <p:cNvPr id="16" name="Rectangle 15"/>
            <p:cNvSpPr/>
            <p:nvPr userDrawn="1"/>
          </p:nvSpPr>
          <p:spPr>
            <a:xfrm>
              <a:off x="8877300" y="1"/>
              <a:ext cx="266700" cy="355599"/>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userDrawn="1"/>
          </p:nvSpPr>
          <p:spPr>
            <a:xfrm>
              <a:off x="8737600" y="-12699"/>
              <a:ext cx="406400" cy="139699"/>
            </a:xfrm>
            <a:prstGeom prst="rect">
              <a:avLst/>
            </a:prstGeom>
            <a:solidFill>
              <a:srgbClr val="0049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8" name="Rectangle 17"/>
            <p:cNvSpPr/>
            <p:nvPr userDrawn="1"/>
          </p:nvSpPr>
          <p:spPr>
            <a:xfrm>
              <a:off x="9042400" y="-12699"/>
              <a:ext cx="101600" cy="457199"/>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09823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noProof="0" dirty="0"/>
              <a:t>Click and change Title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noProof="0" dirty="0"/>
              <a:t>Click to change mask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976275667"/>
      </p:ext>
    </p:extLst>
  </p:cSld>
  <p:clrMap bg1="lt1" tx1="dk1" bg2="lt2" tx2="dk2" accent1="accent1" accent2="accent2" accent3="accent3" accent4="accent4" accent5="accent5" accent6="accent6" hlink="hlink" folHlink="folHlink"/>
  <p:sldLayoutIdLst>
    <p:sldLayoutId id="2147483650" r:id="rId1"/>
    <p:sldLayoutId id="2147483688" r:id="rId2"/>
    <p:sldLayoutId id="2147483673" r:id="rId3"/>
    <p:sldLayoutId id="2147483672" r:id="rId4"/>
    <p:sldLayoutId id="2147483689" r:id="rId5"/>
    <p:sldLayoutId id="2147483690" r:id="rId6"/>
  </p:sldLayoutIdLst>
  <p:hf hdr="0" dt="0"/>
  <p:txStyles>
    <p:titleStyle>
      <a:lvl1pPr algn="ctr" defTabSz="457200" rtl="0" eaLnBrk="1" latinLnBrk="0" hangingPunct="1">
        <a:spcBef>
          <a:spcPct val="0"/>
        </a:spcBef>
        <a:buNone/>
        <a:defRPr sz="4400" kern="1200" baseline="0">
          <a:solidFill>
            <a:schemeClr val="tx1"/>
          </a:solidFill>
          <a:latin typeface="Brandon Text Medium" pitchFamily="34" charset="0"/>
          <a:ea typeface="+mj-ea"/>
          <a:cs typeface="+mj-cs"/>
        </a:defRPr>
      </a:lvl1pPr>
    </p:titleStyle>
    <p:bodyStyle>
      <a:lvl1pPr marL="342900" indent="-342900" algn="l" defTabSz="457200" rtl="0" eaLnBrk="1" latinLnBrk="0" hangingPunct="1">
        <a:spcBef>
          <a:spcPct val="20000"/>
        </a:spcBef>
        <a:buClr>
          <a:srgbClr val="00497E"/>
        </a:buClr>
        <a:buFont typeface="Arial" panose="020B0604020202020204" pitchFamily="34" charset="0"/>
        <a:buChar char="•"/>
        <a:defRPr sz="1400" kern="1200" baseline="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10" Type="http://schemas.microsoft.com/office/2007/relationships/hdphoto" Target="../media/hdphoto7.wdp"/><Relationship Id="rId4" Type="http://schemas.microsoft.com/office/2007/relationships/hdphoto" Target="../media/hdphoto2.wdp"/><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7.emf"/><Relationship Id="rId4" Type="http://schemas.openxmlformats.org/officeDocument/2006/relationships/image" Target="../media/image52.emf"/></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7.emf"/><Relationship Id="rId5" Type="http://schemas.openxmlformats.org/officeDocument/2006/relationships/image" Target="../media/image53.emf"/><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6.emf"/><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7.emf"/><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7.emf"/><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2.emf"/><Relationship Id="rId7" Type="http://schemas.openxmlformats.org/officeDocument/2006/relationships/image" Target="../media/image60.emf"/><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54.emf"/><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8.emf"/><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8.emf"/><Relationship Id="rId5" Type="http://schemas.openxmlformats.org/officeDocument/2006/relationships/image" Target="../media/image63.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8.emf"/><Relationship Id="rId5" Type="http://schemas.openxmlformats.org/officeDocument/2006/relationships/image" Target="../media/image63.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2.wdp"/><Relationship Id="rId9" Type="http://schemas.microsoft.com/office/2007/relationships/hdphoto" Target="../media/hdphoto4.wdp"/></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emf"/><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54.emf"/><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2.wdp"/><Relationship Id="rId9" Type="http://schemas.microsoft.com/office/2007/relationships/hdphoto" Target="../media/hdphoto9.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jpeg"/><Relationship Id="rId26" Type="http://schemas.openxmlformats.org/officeDocument/2006/relationships/image" Target="../media/image40.jpe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1.jpe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30.jpe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20.jpeg"/><Relationship Id="rId11" Type="http://schemas.openxmlformats.org/officeDocument/2006/relationships/image" Target="../media/image25.jpe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jpeg"/><Relationship Id="rId15" Type="http://schemas.openxmlformats.org/officeDocument/2006/relationships/image" Target="../media/image29.png"/><Relationship Id="rId23" Type="http://schemas.openxmlformats.org/officeDocument/2006/relationships/image" Target="../media/image37.jpeg"/><Relationship Id="rId28" Type="http://schemas.openxmlformats.org/officeDocument/2006/relationships/image" Target="../media/image42.jpe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jpeg"/><Relationship Id="rId27" Type="http://schemas.openxmlformats.org/officeDocument/2006/relationships/image" Target="../media/image41.png"/><Relationship Id="rId30" Type="http://schemas.openxmlformats.org/officeDocument/2006/relationships/image" Target="../media/image44.jpeg"/><Relationship Id="rId8"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0.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sal\Desktop\DRIVER Plus - 2017 - 2019\SP50\MarCom\Photos\DRIVER+ photos\DRIVER+ photo 2.jpg"/>
          <p:cNvPicPr>
            <a:picLocks noChangeAspect="1" noChangeArrowheads="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0369"/>
          <a:stretch/>
        </p:blipFill>
        <p:spPr bwMode="auto">
          <a:xfrm>
            <a:off x="0" y="-411480"/>
            <a:ext cx="9296400" cy="55549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 y="4138014"/>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5"/>
          <p:cNvSpPr txBox="1">
            <a:spLocks/>
          </p:cNvSpPr>
          <p:nvPr/>
        </p:nvSpPr>
        <p:spPr>
          <a:xfrm>
            <a:off x="261257" y="4219294"/>
            <a:ext cx="8784772"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The scale and pace of crises pose enormous challenges for the Crisis Management (CM) sector, with new threats emerging all the time. </a:t>
            </a:r>
          </a:p>
          <a:p>
            <a:pPr marL="0" indent="0" algn="ctr" defTabSz="914400">
              <a:spcBef>
                <a:spcPts val="0"/>
              </a:spcBef>
              <a:buClrTx/>
              <a:buNone/>
              <a:defRPr/>
            </a:pPr>
            <a:endParaRPr lang="en-GB" sz="2000" dirty="0"/>
          </a:p>
        </p:txBody>
      </p:sp>
    </p:spTree>
    <p:extLst>
      <p:ext uri="{BB962C8B-B14F-4D97-AF65-F5344CB8AC3E}">
        <p14:creationId xmlns:p14="http://schemas.microsoft.com/office/powerpoint/2010/main" val="3857146500"/>
      </p:ext>
    </p:extLst>
  </p:cSld>
  <p:clrMapOvr>
    <a:masterClrMapping/>
  </p:clrMapOvr>
  <mc:AlternateContent xmlns:mc="http://schemas.openxmlformats.org/markup-compatibility/2006" xmlns:p14="http://schemas.microsoft.com/office/powerpoint/2010/main">
    <mc:Choice Requires="p14">
      <p:transition p14:dur="100" advClick="0" advTm="5000">
        <p:cut/>
      </p:transition>
    </mc:Choice>
    <mc:Fallback xmlns="">
      <p:transition advClick="0" advTm="5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0886"/>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163288" y="3640168"/>
            <a:ext cx="9433560" cy="1754792"/>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642261" y="3727256"/>
            <a:ext cx="7957457" cy="1945302"/>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DRIVER+ is following a practitioner-driven approach. </a:t>
            </a:r>
          </a:p>
          <a:p>
            <a:pPr marL="0" indent="0" algn="ctr" defTabSz="914400">
              <a:spcBef>
                <a:spcPts val="0"/>
              </a:spcBef>
              <a:buClrTx/>
              <a:buNone/>
              <a:defRPr/>
            </a:pPr>
            <a:r>
              <a:rPr lang="en-GB" sz="2000" b="1" dirty="0">
                <a:solidFill>
                  <a:schemeClr val="bg1"/>
                </a:solidFill>
                <a:latin typeface="Brandon Text"/>
              </a:rPr>
              <a:t>Therefore, both the selection of solutions and the review process should not only be neutral and transparent, but also driven by the end-users.</a:t>
            </a:r>
          </a:p>
        </p:txBody>
      </p:sp>
      <p:pic>
        <p:nvPicPr>
          <p:cNvPr id="8" name="Picture 5" descr="C:\Users\sal\Desktop\DRIVER Plus - 2017 - 2019\SP50\MarCom\Icons\Practitioners.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344061" y="1753300"/>
            <a:ext cx="1835995" cy="12630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al\Desktop\4439-200.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4350630" y="733478"/>
            <a:ext cx="2355004" cy="23550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l\Desktop\32791.pn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353086" y="1101410"/>
            <a:ext cx="511788" cy="5117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al\Desktop\innovation-icon-black.pn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714999" y="1474085"/>
            <a:ext cx="645517" cy="64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237866"/>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541020" y="4206240"/>
            <a:ext cx="8267700"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2000" b="1" dirty="0">
                <a:solidFill>
                  <a:schemeClr val="bg1"/>
                </a:solidFill>
                <a:latin typeface="Brandon Text"/>
              </a:rPr>
              <a:t>The objectives of DRIVER+ are:</a:t>
            </a:r>
          </a:p>
        </p:txBody>
      </p:sp>
    </p:spTree>
    <p:extLst>
      <p:ext uri="{BB962C8B-B14F-4D97-AF65-F5344CB8AC3E}">
        <p14:creationId xmlns:p14="http://schemas.microsoft.com/office/powerpoint/2010/main" val="3103356274"/>
      </p:ext>
    </p:extLst>
  </p:cSld>
  <p:clrMapOvr>
    <a:masterClrMapping/>
  </p:clrMapOvr>
  <mc:AlternateContent xmlns:mc="http://schemas.openxmlformats.org/markup-compatibility/2006" xmlns:p14="http://schemas.microsoft.com/office/powerpoint/2010/main">
    <mc:Choice Requires="p14">
      <p:transition p14:dur="100" advTm="3000">
        <p:cut/>
      </p:transition>
    </mc:Choice>
    <mc:Fallback xmlns="">
      <p:transition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6445" y="632460"/>
            <a:ext cx="2063489" cy="2920096"/>
          </a:xfrm>
          <a:prstGeom prst="rect">
            <a:avLst/>
          </a:prstGeom>
        </p:spPr>
      </p:pic>
      <p:sp>
        <p:nvSpPr>
          <p:cNvPr id="15" name="Text Placeholder 5"/>
          <p:cNvSpPr txBox="1">
            <a:spLocks/>
          </p:cNvSpPr>
          <p:nvPr/>
        </p:nvSpPr>
        <p:spPr>
          <a:xfrm>
            <a:off x="327660" y="4130040"/>
            <a:ext cx="8481060"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2000" b="1" dirty="0">
                <a:solidFill>
                  <a:schemeClr val="bg1"/>
                </a:solidFill>
                <a:latin typeface="Brandon Text"/>
              </a:rPr>
              <a:t>To develop a pan-European Test-bed  for Crisis Management capability development</a:t>
            </a:r>
          </a:p>
        </p:txBody>
      </p:sp>
    </p:spTree>
    <p:extLst>
      <p:ext uri="{BB962C8B-B14F-4D97-AF65-F5344CB8AC3E}">
        <p14:creationId xmlns:p14="http://schemas.microsoft.com/office/powerpoint/2010/main" val="1961689424"/>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750"/>
                                        <p:tgtEl>
                                          <p:spTgt spid="8"/>
                                        </p:tgtEl>
                                      </p:cBhvr>
                                    </p:animEffect>
                                  </p:childTnLst>
                                </p:cTn>
                              </p:par>
                              <p:par>
                                <p:cTn id="8" presetID="35" presetClass="path" presetSubtype="0" accel="50000" decel="50000" fill="hold" nodeType="withEffect">
                                  <p:stCondLst>
                                    <p:cond delay="500"/>
                                  </p:stCondLst>
                                  <p:childTnLst>
                                    <p:animMotion origin="layout" path="M -2.77778E-6 -1.23457E-7 L -0.33507 -1.23457E-7 " pathEditMode="relative" rAng="0" ptsTypes="AA">
                                      <p:cBhvr>
                                        <p:cTn id="9" dur="2000" fill="hold"/>
                                        <p:tgtEl>
                                          <p:spTgt spid="8"/>
                                        </p:tgtEl>
                                        <p:attrNameLst>
                                          <p:attrName>ppt_x</p:attrName>
                                          <p:attrName>ppt_y</p:attrName>
                                        </p:attrNameLst>
                                      </p:cBhvr>
                                      <p:rCtr x="-16753" y="0"/>
                                    </p:animMotion>
                                  </p:childTnLst>
                                </p:cTn>
                              </p:par>
                              <p:par>
                                <p:cTn id="10" presetID="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228601" y="4282444"/>
            <a:ext cx="8719457"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2000" b="1" dirty="0">
                <a:solidFill>
                  <a:schemeClr val="bg1"/>
                </a:solidFill>
                <a:latin typeface="Brandon Text"/>
              </a:rPr>
              <a:t>To develop a comprehensive Portfolio of Crisis Management Solutions</a:t>
            </a:r>
          </a:p>
        </p:txBody>
      </p:sp>
      <p:pic>
        <p:nvPicPr>
          <p:cNvPr id="6" name="Imag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3368" y="848090"/>
            <a:ext cx="1837264" cy="2599959"/>
          </a:xfrm>
          <a:prstGeom prst="rect">
            <a:avLst/>
          </a:prstGeom>
        </p:spPr>
      </p:pic>
      <p:pic>
        <p:nvPicPr>
          <p:cNvPr id="8" name="Imag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395" y="632460"/>
            <a:ext cx="2063489" cy="2920096"/>
          </a:xfrm>
          <a:prstGeom prst="rect">
            <a:avLst/>
          </a:prstGeom>
        </p:spPr>
      </p:pic>
    </p:spTree>
    <p:extLst>
      <p:ext uri="{BB962C8B-B14F-4D97-AF65-F5344CB8AC3E}">
        <p14:creationId xmlns:p14="http://schemas.microsoft.com/office/powerpoint/2010/main" val="884333873"/>
      </p:ext>
    </p:extLst>
  </p:cSld>
  <p:clrMapOvr>
    <a:masterClrMapping/>
  </p:clrMapOvr>
  <p:transition spd="slow"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772886" y="4173584"/>
            <a:ext cx="7923438"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2000" b="1" dirty="0">
                <a:solidFill>
                  <a:schemeClr val="bg1"/>
                </a:solidFill>
                <a:latin typeface="Brandon Text"/>
              </a:rPr>
              <a:t>To facilitate a shared understanding in Crisis Management across Europe</a:t>
            </a:r>
          </a:p>
        </p:txBody>
      </p:sp>
      <p:pic>
        <p:nvPicPr>
          <p:cNvPr id="7"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151" y="532006"/>
            <a:ext cx="2207173" cy="3123428"/>
          </a:xfrm>
          <a:prstGeom prst="rect">
            <a:avLst/>
          </a:prstGeom>
        </p:spPr>
      </p:pic>
      <p:pic>
        <p:nvPicPr>
          <p:cNvPr id="6" name="Imag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3368" y="848090"/>
            <a:ext cx="1837264" cy="2599959"/>
          </a:xfrm>
          <a:prstGeom prst="rect">
            <a:avLst/>
          </a:prstGeom>
        </p:spPr>
      </p:pic>
      <p:pic>
        <p:nvPicPr>
          <p:cNvPr id="8" name="Imag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395" y="632460"/>
            <a:ext cx="2063489" cy="2920096"/>
          </a:xfrm>
          <a:prstGeom prst="rect">
            <a:avLst/>
          </a:prstGeom>
        </p:spPr>
      </p:pic>
    </p:spTree>
    <p:extLst>
      <p:ext uri="{BB962C8B-B14F-4D97-AF65-F5344CB8AC3E}">
        <p14:creationId xmlns:p14="http://schemas.microsoft.com/office/powerpoint/2010/main" val="392468710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75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6445" y="632460"/>
            <a:ext cx="2063489" cy="2920096"/>
          </a:xfrm>
          <a:prstGeom prst="rect">
            <a:avLst/>
          </a:prstGeom>
        </p:spPr>
      </p:pic>
      <p:sp>
        <p:nvSpPr>
          <p:cNvPr id="13" name="Rectangle 12"/>
          <p:cNvSpPr/>
          <p:nvPr/>
        </p:nvSpPr>
        <p:spPr>
          <a:xfrm>
            <a:off x="-163288" y="3942066"/>
            <a:ext cx="9433560" cy="1256946"/>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327660" y="4184470"/>
            <a:ext cx="8481060"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The DRIVER+ Test-bed is a pan-European arena of virtually connected facilities and crisis labs </a:t>
            </a:r>
            <a:endParaRPr lang="en-GB" altLang="en-US" sz="2000" b="1" dirty="0">
              <a:solidFill>
                <a:schemeClr val="bg1"/>
              </a:solidFill>
              <a:latin typeface="Brandon Text"/>
            </a:endParaRPr>
          </a:p>
        </p:txBody>
      </p:sp>
      <p:sp>
        <p:nvSpPr>
          <p:cNvPr id="2" name="Oval 1"/>
          <p:cNvSpPr/>
          <p:nvPr/>
        </p:nvSpPr>
        <p:spPr>
          <a:xfrm>
            <a:off x="3726946" y="1133477"/>
            <a:ext cx="502154" cy="485774"/>
          </a:xfrm>
          <a:prstGeom prst="ellipse">
            <a:avLst/>
          </a:prstGeom>
          <a:noFill/>
          <a:ln w="76200">
            <a:solidFill>
              <a:srgbClr val="F3B3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5059680" y="2476502"/>
            <a:ext cx="521204" cy="485774"/>
          </a:xfrm>
          <a:prstGeom prst="ellipse">
            <a:avLst/>
          </a:prstGeom>
          <a:noFill/>
          <a:ln w="76200">
            <a:solidFill>
              <a:srgbClr val="F3B3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972241" y="1338264"/>
            <a:ext cx="251077" cy="242887"/>
          </a:xfrm>
          <a:prstGeom prst="ellipse">
            <a:avLst/>
          </a:prstGeom>
          <a:noFill/>
          <a:ln w="76200">
            <a:solidFill>
              <a:srgbClr val="F3B3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3616264" y="2063933"/>
            <a:ext cx="342709" cy="328611"/>
          </a:xfrm>
          <a:prstGeom prst="ellipse">
            <a:avLst/>
          </a:prstGeom>
          <a:noFill/>
          <a:ln w="76200">
            <a:solidFill>
              <a:srgbClr val="F3B3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4022221" y="2683058"/>
            <a:ext cx="342709" cy="328611"/>
          </a:xfrm>
          <a:prstGeom prst="ellipse">
            <a:avLst/>
          </a:prstGeom>
          <a:noFill/>
          <a:ln w="76200">
            <a:solidFill>
              <a:srgbClr val="F3B3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6372391"/>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7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7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75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7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75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750"/>
                                        <p:tgtEl>
                                          <p:spTgt spid="1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2750"/>
                            </p:stCondLst>
                            <p:childTnLst>
                              <p:par>
                                <p:cTn id="26" presetID="27" presetClass="emph" presetSubtype="0" fill="remove" grpId="1" nodeType="afterEffect">
                                  <p:stCondLst>
                                    <p:cond delay="0"/>
                                  </p:stCondLst>
                                  <p:childTnLst>
                                    <p:animClr clrSpc="rgb" dir="cw">
                                      <p:cBhvr override="childStyle">
                                        <p:cTn id="27" dur="375" autoRev="1" fill="remove"/>
                                        <p:tgtEl>
                                          <p:spTgt spid="2"/>
                                        </p:tgtEl>
                                        <p:attrNameLst>
                                          <p:attrName>style.color</p:attrName>
                                        </p:attrNameLst>
                                      </p:cBhvr>
                                      <p:to>
                                        <a:schemeClr val="bg1"/>
                                      </p:to>
                                    </p:animClr>
                                    <p:animClr clrSpc="rgb" dir="cw">
                                      <p:cBhvr>
                                        <p:cTn id="28" dur="375" autoRev="1" fill="remove"/>
                                        <p:tgtEl>
                                          <p:spTgt spid="2"/>
                                        </p:tgtEl>
                                        <p:attrNameLst>
                                          <p:attrName>fillcolor</p:attrName>
                                        </p:attrNameLst>
                                      </p:cBhvr>
                                      <p:to>
                                        <a:schemeClr val="bg1"/>
                                      </p:to>
                                    </p:animClr>
                                    <p:set>
                                      <p:cBhvr>
                                        <p:cTn id="29" dur="375" autoRev="1" fill="remove"/>
                                        <p:tgtEl>
                                          <p:spTgt spid="2"/>
                                        </p:tgtEl>
                                        <p:attrNameLst>
                                          <p:attrName>fill.type</p:attrName>
                                        </p:attrNameLst>
                                      </p:cBhvr>
                                      <p:to>
                                        <p:strVal val="solid"/>
                                      </p:to>
                                    </p:set>
                                    <p:set>
                                      <p:cBhvr>
                                        <p:cTn id="30" dur="375" autoRev="1" fill="remove"/>
                                        <p:tgtEl>
                                          <p:spTgt spid="2"/>
                                        </p:tgtEl>
                                        <p:attrNameLst>
                                          <p:attrName>fill.on</p:attrName>
                                        </p:attrNameLst>
                                      </p:cBhvr>
                                      <p:to>
                                        <p:strVal val="true"/>
                                      </p:to>
                                    </p:set>
                                  </p:childTnLst>
                                </p:cTn>
                              </p:par>
                            </p:childTnLst>
                          </p:cTn>
                        </p:par>
                        <p:par>
                          <p:cTn id="31" fill="hold">
                            <p:stCondLst>
                              <p:cond delay="3500"/>
                            </p:stCondLst>
                            <p:childTnLst>
                              <p:par>
                                <p:cTn id="32" presetID="27" presetClass="emph" presetSubtype="0" fill="remove" grpId="1" nodeType="afterEffect">
                                  <p:stCondLst>
                                    <p:cond delay="0"/>
                                  </p:stCondLst>
                                  <p:childTnLst>
                                    <p:animClr clrSpc="rgb" dir="cw">
                                      <p:cBhvr override="childStyle">
                                        <p:cTn id="33" dur="375" autoRev="1" fill="remove"/>
                                        <p:tgtEl>
                                          <p:spTgt spid="9"/>
                                        </p:tgtEl>
                                        <p:attrNameLst>
                                          <p:attrName>style.color</p:attrName>
                                        </p:attrNameLst>
                                      </p:cBhvr>
                                      <p:to>
                                        <a:schemeClr val="bg1"/>
                                      </p:to>
                                    </p:animClr>
                                    <p:animClr clrSpc="rgb" dir="cw">
                                      <p:cBhvr>
                                        <p:cTn id="34" dur="375" autoRev="1" fill="remove"/>
                                        <p:tgtEl>
                                          <p:spTgt spid="9"/>
                                        </p:tgtEl>
                                        <p:attrNameLst>
                                          <p:attrName>fillcolor</p:attrName>
                                        </p:attrNameLst>
                                      </p:cBhvr>
                                      <p:to>
                                        <a:schemeClr val="bg1"/>
                                      </p:to>
                                    </p:animClr>
                                    <p:set>
                                      <p:cBhvr>
                                        <p:cTn id="35" dur="375" autoRev="1" fill="remove"/>
                                        <p:tgtEl>
                                          <p:spTgt spid="9"/>
                                        </p:tgtEl>
                                        <p:attrNameLst>
                                          <p:attrName>fill.type</p:attrName>
                                        </p:attrNameLst>
                                      </p:cBhvr>
                                      <p:to>
                                        <p:strVal val="solid"/>
                                      </p:to>
                                    </p:set>
                                    <p:set>
                                      <p:cBhvr>
                                        <p:cTn id="36" dur="375" autoRev="1" fill="remove"/>
                                        <p:tgtEl>
                                          <p:spTgt spid="9"/>
                                        </p:tgtEl>
                                        <p:attrNameLst>
                                          <p:attrName>fill.on</p:attrName>
                                        </p:attrNameLst>
                                      </p:cBhvr>
                                      <p:to>
                                        <p:strVal val="true"/>
                                      </p:to>
                                    </p:set>
                                  </p:childTnLst>
                                </p:cTn>
                              </p:par>
                            </p:childTnLst>
                          </p:cTn>
                        </p:par>
                        <p:par>
                          <p:cTn id="37" fill="hold">
                            <p:stCondLst>
                              <p:cond delay="4250"/>
                            </p:stCondLst>
                            <p:childTnLst>
                              <p:par>
                                <p:cTn id="38" presetID="27" presetClass="emph" presetSubtype="0" fill="remove" grpId="1" nodeType="afterEffect">
                                  <p:stCondLst>
                                    <p:cond delay="0"/>
                                  </p:stCondLst>
                                  <p:childTnLst>
                                    <p:animClr clrSpc="rgb" dir="cw">
                                      <p:cBhvr override="childStyle">
                                        <p:cTn id="39" dur="375" autoRev="1" fill="remove"/>
                                        <p:tgtEl>
                                          <p:spTgt spid="7"/>
                                        </p:tgtEl>
                                        <p:attrNameLst>
                                          <p:attrName>style.color</p:attrName>
                                        </p:attrNameLst>
                                      </p:cBhvr>
                                      <p:to>
                                        <a:schemeClr val="bg1"/>
                                      </p:to>
                                    </p:animClr>
                                    <p:animClr clrSpc="rgb" dir="cw">
                                      <p:cBhvr>
                                        <p:cTn id="40" dur="375" autoRev="1" fill="remove"/>
                                        <p:tgtEl>
                                          <p:spTgt spid="7"/>
                                        </p:tgtEl>
                                        <p:attrNameLst>
                                          <p:attrName>fillcolor</p:attrName>
                                        </p:attrNameLst>
                                      </p:cBhvr>
                                      <p:to>
                                        <a:schemeClr val="bg1"/>
                                      </p:to>
                                    </p:animClr>
                                    <p:set>
                                      <p:cBhvr>
                                        <p:cTn id="41" dur="375" autoRev="1" fill="remove"/>
                                        <p:tgtEl>
                                          <p:spTgt spid="7"/>
                                        </p:tgtEl>
                                        <p:attrNameLst>
                                          <p:attrName>fill.type</p:attrName>
                                        </p:attrNameLst>
                                      </p:cBhvr>
                                      <p:to>
                                        <p:strVal val="solid"/>
                                      </p:to>
                                    </p:set>
                                    <p:set>
                                      <p:cBhvr>
                                        <p:cTn id="42" dur="375" autoRev="1" fill="remove"/>
                                        <p:tgtEl>
                                          <p:spTgt spid="7"/>
                                        </p:tgtEl>
                                        <p:attrNameLst>
                                          <p:attrName>fill.on</p:attrName>
                                        </p:attrNameLst>
                                      </p:cBhvr>
                                      <p:to>
                                        <p:strVal val="true"/>
                                      </p:to>
                                    </p:set>
                                  </p:childTnLst>
                                </p:cTn>
                              </p:par>
                            </p:childTnLst>
                          </p:cTn>
                        </p:par>
                        <p:par>
                          <p:cTn id="43" fill="hold">
                            <p:stCondLst>
                              <p:cond delay="5000"/>
                            </p:stCondLst>
                            <p:childTnLst>
                              <p:par>
                                <p:cTn id="44" presetID="27" presetClass="emph" presetSubtype="0" fill="remove" grpId="1" nodeType="afterEffect">
                                  <p:stCondLst>
                                    <p:cond delay="0"/>
                                  </p:stCondLst>
                                  <p:childTnLst>
                                    <p:animClr clrSpc="rgb" dir="cw">
                                      <p:cBhvr override="childStyle">
                                        <p:cTn id="45" dur="375" autoRev="1" fill="remove"/>
                                        <p:tgtEl>
                                          <p:spTgt spid="11"/>
                                        </p:tgtEl>
                                        <p:attrNameLst>
                                          <p:attrName>style.color</p:attrName>
                                        </p:attrNameLst>
                                      </p:cBhvr>
                                      <p:to>
                                        <a:schemeClr val="bg1"/>
                                      </p:to>
                                    </p:animClr>
                                    <p:animClr clrSpc="rgb" dir="cw">
                                      <p:cBhvr>
                                        <p:cTn id="46" dur="375" autoRev="1" fill="remove"/>
                                        <p:tgtEl>
                                          <p:spTgt spid="11"/>
                                        </p:tgtEl>
                                        <p:attrNameLst>
                                          <p:attrName>fillcolor</p:attrName>
                                        </p:attrNameLst>
                                      </p:cBhvr>
                                      <p:to>
                                        <a:schemeClr val="bg1"/>
                                      </p:to>
                                    </p:animClr>
                                    <p:set>
                                      <p:cBhvr>
                                        <p:cTn id="47" dur="375" autoRev="1" fill="remove"/>
                                        <p:tgtEl>
                                          <p:spTgt spid="11"/>
                                        </p:tgtEl>
                                        <p:attrNameLst>
                                          <p:attrName>fill.type</p:attrName>
                                        </p:attrNameLst>
                                      </p:cBhvr>
                                      <p:to>
                                        <p:strVal val="solid"/>
                                      </p:to>
                                    </p:set>
                                    <p:set>
                                      <p:cBhvr>
                                        <p:cTn id="48" dur="375" autoRev="1" fill="remove"/>
                                        <p:tgtEl>
                                          <p:spTgt spid="11"/>
                                        </p:tgtEl>
                                        <p:attrNameLst>
                                          <p:attrName>fill.on</p:attrName>
                                        </p:attrNameLst>
                                      </p:cBhvr>
                                      <p:to>
                                        <p:strVal val="true"/>
                                      </p:to>
                                    </p:set>
                                  </p:childTnLst>
                                </p:cTn>
                              </p:par>
                            </p:childTnLst>
                          </p:cTn>
                        </p:par>
                        <p:par>
                          <p:cTn id="49" fill="hold">
                            <p:stCondLst>
                              <p:cond delay="5750"/>
                            </p:stCondLst>
                            <p:childTnLst>
                              <p:par>
                                <p:cTn id="50" presetID="27" presetClass="emph" presetSubtype="0" fill="remove" grpId="1" nodeType="afterEffect">
                                  <p:stCondLst>
                                    <p:cond delay="0"/>
                                  </p:stCondLst>
                                  <p:childTnLst>
                                    <p:animClr clrSpc="rgb" dir="cw">
                                      <p:cBhvr override="childStyle">
                                        <p:cTn id="51" dur="375" autoRev="1" fill="remove"/>
                                        <p:tgtEl>
                                          <p:spTgt spid="10"/>
                                        </p:tgtEl>
                                        <p:attrNameLst>
                                          <p:attrName>style.color</p:attrName>
                                        </p:attrNameLst>
                                      </p:cBhvr>
                                      <p:to>
                                        <a:schemeClr val="bg1"/>
                                      </p:to>
                                    </p:animClr>
                                    <p:animClr clrSpc="rgb" dir="cw">
                                      <p:cBhvr>
                                        <p:cTn id="52" dur="375" autoRev="1" fill="remove"/>
                                        <p:tgtEl>
                                          <p:spTgt spid="10"/>
                                        </p:tgtEl>
                                        <p:attrNameLst>
                                          <p:attrName>fillcolor</p:attrName>
                                        </p:attrNameLst>
                                      </p:cBhvr>
                                      <p:to>
                                        <a:schemeClr val="bg1"/>
                                      </p:to>
                                    </p:animClr>
                                    <p:set>
                                      <p:cBhvr>
                                        <p:cTn id="53" dur="375" autoRev="1" fill="remove"/>
                                        <p:tgtEl>
                                          <p:spTgt spid="10"/>
                                        </p:tgtEl>
                                        <p:attrNameLst>
                                          <p:attrName>fill.type</p:attrName>
                                        </p:attrNameLst>
                                      </p:cBhvr>
                                      <p:to>
                                        <p:strVal val="solid"/>
                                      </p:to>
                                    </p:set>
                                    <p:set>
                                      <p:cBhvr>
                                        <p:cTn id="54" dur="375"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2" grpId="1" animBg="1"/>
      <p:bldP spid="7" grpId="0" animBg="1"/>
      <p:bldP spid="7" grpId="1" animBg="1"/>
      <p:bldP spid="9" grpId="0" animBg="1"/>
      <p:bldP spid="9" grpId="1" animBg="1"/>
      <p:bldP spid="10" grpId="0" animBg="1"/>
      <p:bldP spid="10" grpId="1" animBg="1"/>
      <p:bldP spid="11" grpId="0" animBg="1"/>
      <p:bldP spid="1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6445" y="632460"/>
            <a:ext cx="2063489" cy="2920096"/>
          </a:xfrm>
          <a:prstGeom prst="rect">
            <a:avLst/>
          </a:prstGeom>
        </p:spPr>
      </p:pic>
      <p:sp>
        <p:nvSpPr>
          <p:cNvPr id="9" name="Rectangle 8"/>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327660" y="4282444"/>
            <a:ext cx="8481060"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developed to create space for trialling solutions.</a:t>
            </a:r>
            <a:endParaRPr lang="en-GB" altLang="en-US" sz="2000" b="1" dirty="0">
              <a:solidFill>
                <a:schemeClr val="bg1"/>
              </a:solidFill>
              <a:latin typeface="Brandon Text"/>
            </a:endParaRPr>
          </a:p>
        </p:txBody>
      </p:sp>
      <p:pic>
        <p:nvPicPr>
          <p:cNvPr id="7" name="Image 34">
            <a:extLst>
              <a:ext uri="{FF2B5EF4-FFF2-40B4-BE49-F238E27FC236}">
                <a16:creationId xmlns:a16="http://schemas.microsoft.com/office/drawing/2014/main" id="{09D6C9AC-AAC3-43F5-A4B8-1CA2751F4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745" y="514014"/>
            <a:ext cx="2230889" cy="3156988"/>
          </a:xfrm>
          <a:prstGeom prst="rect">
            <a:avLst/>
          </a:prstGeom>
          <a:ln>
            <a:noFill/>
          </a:ln>
        </p:spPr>
      </p:pic>
    </p:spTree>
    <p:extLst>
      <p:ext uri="{BB962C8B-B14F-4D97-AF65-F5344CB8AC3E}">
        <p14:creationId xmlns:p14="http://schemas.microsoft.com/office/powerpoint/2010/main" val="3665196163"/>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6 -1.23457E-7 L -0.19635 -1.23457E-7 " pathEditMode="relative" rAng="0" ptsTypes="AA">
                                      <p:cBhvr>
                                        <p:cTn id="6" dur="1750" fill="hold"/>
                                        <p:tgtEl>
                                          <p:spTgt spid="8"/>
                                        </p:tgtEl>
                                        <p:attrNameLst>
                                          <p:attrName>ppt_x</p:attrName>
                                          <p:attrName>ppt_y</p:attrName>
                                        </p:attrNameLst>
                                      </p:cBhvr>
                                      <p:rCtr x="-9826" y="0"/>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499"/>
                                          </p:stCondLst>
                                        </p:cTn>
                                        <p:tgtEl>
                                          <p:spTgt spid="7"/>
                                        </p:tgtEl>
                                        <p:attrNameLst>
                                          <p:attrName>style.visibility</p:attrName>
                                        </p:attrNameLst>
                                      </p:cBhvr>
                                      <p:to>
                                        <p:strVal val="visible"/>
                                      </p:to>
                                    </p:set>
                                  </p:childTnLst>
                                </p:cTn>
                              </p:par>
                            </p:childTnLst>
                          </p:cTn>
                        </p:par>
                        <p:par>
                          <p:cTn id="11" fill="hold">
                            <p:stCondLst>
                              <p:cond delay="1750"/>
                            </p:stCondLst>
                            <p:childTnLst>
                              <p:par>
                                <p:cTn id="12" presetID="63" presetClass="path" presetSubtype="0" accel="50000" decel="50000" fill="hold" nodeType="afterEffect">
                                  <p:stCondLst>
                                    <p:cond delay="0"/>
                                  </p:stCondLst>
                                  <p:childTnLst>
                                    <p:animMotion origin="layout" path="M 8.33333E-7 -1.23457E-7 L 0.17969 -1.23457E-7 " pathEditMode="relative" rAng="0" ptsTypes="AA">
                                      <p:cBhvr>
                                        <p:cTn id="13" dur="1500" fill="hold"/>
                                        <p:tgtEl>
                                          <p:spTgt spid="7"/>
                                        </p:tgtEl>
                                        <p:attrNameLst>
                                          <p:attrName>ppt_x</p:attrName>
                                          <p:attrName>ppt_y</p:attrName>
                                        </p:attrNameLst>
                                      </p:cBhvr>
                                      <p:rCtr x="8976" y="0"/>
                                    </p:animMotion>
                                  </p:childTnLst>
                                </p:cTn>
                              </p:par>
                            </p:childTnLst>
                          </p:cTn>
                        </p:par>
                        <p:par>
                          <p:cTn id="14" fill="hold">
                            <p:stCondLst>
                              <p:cond delay="3250"/>
                            </p:stCondLst>
                            <p:childTnLst>
                              <p:par>
                                <p:cTn id="15" presetID="26" presetClass="emph" presetSubtype="0" fill="hold" nodeType="afterEffect">
                                  <p:stCondLst>
                                    <p:cond delay="0"/>
                                  </p:stCondLst>
                                  <p:childTnLst>
                                    <p:animEffect transition="out" filter="fade">
                                      <p:cBhvr>
                                        <p:cTn id="16" dur="1000" tmFilter="0, 0; .2, .5; .8, .5; 1, 0"/>
                                        <p:tgtEl>
                                          <p:spTgt spid="7"/>
                                        </p:tgtEl>
                                      </p:cBhvr>
                                    </p:animEffect>
                                    <p:animScale>
                                      <p:cBhvr>
                                        <p:cTn id="1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74" y="69310"/>
            <a:ext cx="1352766" cy="1914334"/>
          </a:xfrm>
          <a:prstGeom prst="rect">
            <a:avLst/>
          </a:prstGeom>
        </p:spPr>
      </p:pic>
      <p:sp>
        <p:nvSpPr>
          <p:cNvPr id="19" name="Rectangle 18"/>
          <p:cNvSpPr/>
          <p:nvPr/>
        </p:nvSpPr>
        <p:spPr>
          <a:xfrm>
            <a:off x="811703" y="1840769"/>
            <a:ext cx="1890659" cy="2778856"/>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pragmatic </a:t>
            </a:r>
            <a:r>
              <a:rPr lang="en-US" sz="1400" b="1" dirty="0">
                <a:solidFill>
                  <a:schemeClr val="tx1"/>
                </a:solidFill>
              </a:rPr>
              <a:t>step-by-step guidance </a:t>
            </a:r>
            <a:r>
              <a:rPr lang="en-US" sz="1400" dirty="0">
                <a:solidFill>
                  <a:schemeClr val="tx1"/>
                </a:solidFill>
              </a:rPr>
              <a:t>to conduct trials</a:t>
            </a:r>
          </a:p>
        </p:txBody>
      </p:sp>
      <p:sp>
        <p:nvSpPr>
          <p:cNvPr id="20" name="Rectangle 19"/>
          <p:cNvSpPr/>
          <p:nvPr/>
        </p:nvSpPr>
        <p:spPr>
          <a:xfrm>
            <a:off x="2851516" y="1859940"/>
            <a:ext cx="1815734"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a:t>
            </a:r>
            <a:r>
              <a:rPr lang="en-US" sz="1400" b="1" dirty="0">
                <a:solidFill>
                  <a:schemeClr val="tx1"/>
                </a:solidFill>
              </a:rPr>
              <a:t>reference implementation </a:t>
            </a:r>
            <a:r>
              <a:rPr lang="en-US" sz="1400" dirty="0">
                <a:solidFill>
                  <a:schemeClr val="tx1"/>
                </a:solidFill>
              </a:rPr>
              <a:t>for all DRIVER+ trials</a:t>
            </a:r>
          </a:p>
        </p:txBody>
      </p:sp>
      <p:sp>
        <p:nvSpPr>
          <p:cNvPr id="21" name="Rectangle 20"/>
          <p:cNvSpPr/>
          <p:nvPr/>
        </p:nvSpPr>
        <p:spPr>
          <a:xfrm>
            <a:off x="4764765" y="1850354"/>
            <a:ext cx="1845586" cy="276927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Providing </a:t>
            </a:r>
            <a:r>
              <a:rPr lang="en-GB" sz="1400" b="1" dirty="0">
                <a:solidFill>
                  <a:schemeClr val="tx1"/>
                </a:solidFill>
              </a:rPr>
              <a:t>general guidance and the technical infrastructure</a:t>
            </a:r>
            <a:r>
              <a:rPr lang="en-GB" sz="1400" dirty="0">
                <a:solidFill>
                  <a:schemeClr val="tx1"/>
                </a:solidFill>
              </a:rPr>
              <a:t> of the Test-bed to support the trials</a:t>
            </a:r>
            <a:endParaRPr lang="en-US" sz="1400" dirty="0">
              <a:solidFill>
                <a:schemeClr val="tx1"/>
              </a:solidFill>
            </a:endParaRPr>
          </a:p>
        </p:txBody>
      </p:sp>
      <p:sp>
        <p:nvSpPr>
          <p:cNvPr id="22" name="Rectangle 21"/>
          <p:cNvSpPr/>
          <p:nvPr/>
        </p:nvSpPr>
        <p:spPr>
          <a:xfrm>
            <a:off x="6701350" y="1859940"/>
            <a:ext cx="1834986"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Creating a </a:t>
            </a:r>
            <a:r>
              <a:rPr lang="en-GB" sz="1400" b="1" dirty="0">
                <a:solidFill>
                  <a:schemeClr val="tx1"/>
                </a:solidFill>
              </a:rPr>
              <a:t>demonstration infrastructure where stakeholders can collaborate in trialling and evaluating</a:t>
            </a:r>
            <a:r>
              <a:rPr lang="en-GB" sz="1400" dirty="0">
                <a:solidFill>
                  <a:schemeClr val="tx1"/>
                </a:solidFill>
              </a:rPr>
              <a:t> new tools, processes or organisational solutions</a:t>
            </a:r>
            <a:endParaRPr lang="en-US" altLang="en-US" sz="1400" b="1" dirty="0">
              <a:solidFill>
                <a:schemeClr val="tx1"/>
              </a:solidFill>
              <a:latin typeface="Tw Cen MT" pitchFamily="34" charset="0"/>
            </a:endParaRPr>
          </a:p>
        </p:txBody>
      </p:sp>
      <p:sp>
        <p:nvSpPr>
          <p:cNvPr id="23" name="TextBox 19"/>
          <p:cNvSpPr txBox="1">
            <a:spLocks noChangeArrowheads="1"/>
          </p:cNvSpPr>
          <p:nvPr/>
        </p:nvSpPr>
        <p:spPr bwMode="auto">
          <a:xfrm>
            <a:off x="847796" y="185035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4" name="TextBox 19"/>
          <p:cNvSpPr txBox="1">
            <a:spLocks noChangeArrowheads="1"/>
          </p:cNvSpPr>
          <p:nvPr/>
        </p:nvSpPr>
        <p:spPr bwMode="auto">
          <a:xfrm>
            <a:off x="2851517" y="1859940"/>
            <a:ext cx="815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5" name="TextBox 19"/>
          <p:cNvSpPr txBox="1">
            <a:spLocks noChangeArrowheads="1"/>
          </p:cNvSpPr>
          <p:nvPr/>
        </p:nvSpPr>
        <p:spPr bwMode="auto">
          <a:xfrm>
            <a:off x="4770022" y="1850354"/>
            <a:ext cx="796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26" name="TextBox 19"/>
          <p:cNvSpPr txBox="1">
            <a:spLocks noChangeArrowheads="1"/>
          </p:cNvSpPr>
          <p:nvPr/>
        </p:nvSpPr>
        <p:spPr bwMode="auto">
          <a:xfrm>
            <a:off x="6747893" y="1850352"/>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27"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Test-bed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1818220316"/>
      </p:ext>
    </p:extLst>
  </p:cSld>
  <p:clrMapOvr>
    <a:masterClrMapping/>
  </p:clrMapOvr>
  <mc:AlternateContent xmlns:mc="http://schemas.openxmlformats.org/markup-compatibility/2006" xmlns:p14="http://schemas.microsoft.com/office/powerpoint/2010/main">
    <mc:Choice Requires="p14">
      <p:transition spd="slow" p14:dur="3000" advClick="0" advTm="6000">
        <p:cut/>
      </p:transition>
    </mc:Choice>
    <mc:Fallback xmlns="">
      <p:transition spd="slow"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74" y="69310"/>
            <a:ext cx="1352766" cy="1914334"/>
          </a:xfrm>
          <a:prstGeom prst="rect">
            <a:avLst/>
          </a:prstGeom>
        </p:spPr>
      </p:pic>
      <p:sp>
        <p:nvSpPr>
          <p:cNvPr id="19" name="Rectangle 18"/>
          <p:cNvSpPr/>
          <p:nvPr/>
        </p:nvSpPr>
        <p:spPr>
          <a:xfrm>
            <a:off x="811703" y="1840769"/>
            <a:ext cx="1890659" cy="2778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pragmatic </a:t>
            </a:r>
            <a:r>
              <a:rPr lang="en-US" sz="1400" b="1" dirty="0">
                <a:solidFill>
                  <a:schemeClr val="tx1"/>
                </a:solidFill>
              </a:rPr>
              <a:t>step-by-step guidance </a:t>
            </a:r>
            <a:r>
              <a:rPr lang="en-US" sz="1400" dirty="0">
                <a:solidFill>
                  <a:schemeClr val="tx1"/>
                </a:solidFill>
              </a:rPr>
              <a:t>to conduct trials</a:t>
            </a:r>
          </a:p>
        </p:txBody>
      </p:sp>
      <p:sp>
        <p:nvSpPr>
          <p:cNvPr id="20" name="Rectangle 19"/>
          <p:cNvSpPr/>
          <p:nvPr/>
        </p:nvSpPr>
        <p:spPr>
          <a:xfrm>
            <a:off x="2851516" y="1859940"/>
            <a:ext cx="1815734" cy="2759685"/>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a:t>
            </a:r>
            <a:r>
              <a:rPr lang="en-US" sz="1400" b="1" dirty="0">
                <a:solidFill>
                  <a:schemeClr val="tx1"/>
                </a:solidFill>
              </a:rPr>
              <a:t>reference implementation </a:t>
            </a:r>
            <a:r>
              <a:rPr lang="en-US" sz="1400" dirty="0">
                <a:solidFill>
                  <a:schemeClr val="tx1"/>
                </a:solidFill>
              </a:rPr>
              <a:t>for all DRIVER+ trials</a:t>
            </a:r>
          </a:p>
        </p:txBody>
      </p:sp>
      <p:sp>
        <p:nvSpPr>
          <p:cNvPr id="21" name="Rectangle 20"/>
          <p:cNvSpPr/>
          <p:nvPr/>
        </p:nvSpPr>
        <p:spPr>
          <a:xfrm>
            <a:off x="4764765" y="1850354"/>
            <a:ext cx="1845586" cy="276927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Providing </a:t>
            </a:r>
            <a:r>
              <a:rPr lang="en-GB" sz="1400" b="1" dirty="0">
                <a:solidFill>
                  <a:schemeClr val="tx1"/>
                </a:solidFill>
              </a:rPr>
              <a:t>general guidance and the technical infrastructure</a:t>
            </a:r>
            <a:r>
              <a:rPr lang="en-GB" sz="1400" dirty="0">
                <a:solidFill>
                  <a:schemeClr val="tx1"/>
                </a:solidFill>
              </a:rPr>
              <a:t> of the Test-bed to support the trials</a:t>
            </a:r>
            <a:endParaRPr lang="en-US" sz="1400" dirty="0">
              <a:solidFill>
                <a:schemeClr val="tx1"/>
              </a:solidFill>
            </a:endParaRPr>
          </a:p>
        </p:txBody>
      </p:sp>
      <p:sp>
        <p:nvSpPr>
          <p:cNvPr id="22" name="Rectangle 21"/>
          <p:cNvSpPr/>
          <p:nvPr/>
        </p:nvSpPr>
        <p:spPr>
          <a:xfrm>
            <a:off x="6701350" y="1859940"/>
            <a:ext cx="1834986"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Creating a </a:t>
            </a:r>
            <a:r>
              <a:rPr lang="en-GB" sz="1400" b="1" dirty="0">
                <a:solidFill>
                  <a:schemeClr val="tx1"/>
                </a:solidFill>
              </a:rPr>
              <a:t>demonstration infrastructure where stakeholders can collaborate in trialling and evaluating</a:t>
            </a:r>
            <a:r>
              <a:rPr lang="en-GB" sz="1400" dirty="0">
                <a:solidFill>
                  <a:schemeClr val="tx1"/>
                </a:solidFill>
              </a:rPr>
              <a:t> new tools, processes or organisational solutions</a:t>
            </a:r>
            <a:endParaRPr lang="en-US" altLang="en-US" sz="1400" b="1" dirty="0">
              <a:solidFill>
                <a:schemeClr val="tx1"/>
              </a:solidFill>
              <a:latin typeface="Tw Cen MT" pitchFamily="34" charset="0"/>
            </a:endParaRPr>
          </a:p>
        </p:txBody>
      </p:sp>
      <p:sp>
        <p:nvSpPr>
          <p:cNvPr id="23" name="TextBox 19"/>
          <p:cNvSpPr txBox="1">
            <a:spLocks noChangeArrowheads="1"/>
          </p:cNvSpPr>
          <p:nvPr/>
        </p:nvSpPr>
        <p:spPr bwMode="auto">
          <a:xfrm>
            <a:off x="847796" y="185035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4" name="TextBox 19"/>
          <p:cNvSpPr txBox="1">
            <a:spLocks noChangeArrowheads="1"/>
          </p:cNvSpPr>
          <p:nvPr/>
        </p:nvSpPr>
        <p:spPr bwMode="auto">
          <a:xfrm>
            <a:off x="2851517" y="1859940"/>
            <a:ext cx="815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5" name="TextBox 19"/>
          <p:cNvSpPr txBox="1">
            <a:spLocks noChangeArrowheads="1"/>
          </p:cNvSpPr>
          <p:nvPr/>
        </p:nvSpPr>
        <p:spPr bwMode="auto">
          <a:xfrm>
            <a:off x="4770022" y="1850354"/>
            <a:ext cx="796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26" name="TextBox 19"/>
          <p:cNvSpPr txBox="1">
            <a:spLocks noChangeArrowheads="1"/>
          </p:cNvSpPr>
          <p:nvPr/>
        </p:nvSpPr>
        <p:spPr bwMode="auto">
          <a:xfrm>
            <a:off x="6747893" y="1850352"/>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1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Test-bed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846849565"/>
      </p:ext>
    </p:extLst>
  </p:cSld>
  <p:clrMapOvr>
    <a:masterClrMapping/>
  </p:clrMapOvr>
  <p:transition spd="slow" advClick="0"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811703" y="1840769"/>
            <a:ext cx="1890659" cy="2778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pragmatic </a:t>
            </a:r>
            <a:r>
              <a:rPr lang="en-US" sz="1400" b="1" dirty="0">
                <a:solidFill>
                  <a:schemeClr val="tx1"/>
                </a:solidFill>
              </a:rPr>
              <a:t>step-by-step guidance </a:t>
            </a:r>
            <a:r>
              <a:rPr lang="en-US" sz="1400" dirty="0">
                <a:solidFill>
                  <a:schemeClr val="tx1"/>
                </a:solidFill>
              </a:rPr>
              <a:t>to conduct trials</a:t>
            </a:r>
          </a:p>
        </p:txBody>
      </p:sp>
      <p:sp>
        <p:nvSpPr>
          <p:cNvPr id="20" name="Rectangle 19"/>
          <p:cNvSpPr/>
          <p:nvPr/>
        </p:nvSpPr>
        <p:spPr>
          <a:xfrm>
            <a:off x="2851516" y="1859940"/>
            <a:ext cx="1815734"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a:t>
            </a:r>
            <a:r>
              <a:rPr lang="en-US" sz="1400" b="1" dirty="0">
                <a:solidFill>
                  <a:schemeClr val="tx1"/>
                </a:solidFill>
              </a:rPr>
              <a:t>reference implementation </a:t>
            </a:r>
            <a:r>
              <a:rPr lang="en-US" sz="1400" dirty="0">
                <a:solidFill>
                  <a:schemeClr val="tx1"/>
                </a:solidFill>
              </a:rPr>
              <a:t>for all DRIVER+ trials</a:t>
            </a:r>
          </a:p>
        </p:txBody>
      </p:sp>
      <p:sp>
        <p:nvSpPr>
          <p:cNvPr id="21" name="Rectangle 20"/>
          <p:cNvSpPr/>
          <p:nvPr/>
        </p:nvSpPr>
        <p:spPr>
          <a:xfrm>
            <a:off x="4764765" y="1850354"/>
            <a:ext cx="1845586" cy="2769271"/>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err="1">
                <a:solidFill>
                  <a:schemeClr val="tx1"/>
                </a:solidFill>
              </a:rPr>
              <a:t>Provid</a:t>
            </a:r>
            <a:r>
              <a:rPr lang="en-US" sz="1400" dirty="0" err="1">
                <a:solidFill>
                  <a:schemeClr val="tx1"/>
                </a:solidFill>
              </a:rPr>
              <a:t>ing</a:t>
            </a:r>
            <a:r>
              <a:rPr lang="en-GB" sz="1400" dirty="0">
                <a:solidFill>
                  <a:schemeClr val="tx1"/>
                </a:solidFill>
              </a:rPr>
              <a:t> </a:t>
            </a:r>
            <a:r>
              <a:rPr lang="en-GB" sz="1400" b="1" dirty="0">
                <a:solidFill>
                  <a:schemeClr val="tx1"/>
                </a:solidFill>
              </a:rPr>
              <a:t>general guidance and the technical infrastructure</a:t>
            </a:r>
            <a:r>
              <a:rPr lang="en-GB" sz="1400" dirty="0">
                <a:solidFill>
                  <a:schemeClr val="tx1"/>
                </a:solidFill>
              </a:rPr>
              <a:t> of the Test-bed to support the trials</a:t>
            </a:r>
            <a:endParaRPr lang="en-US" sz="1400" dirty="0">
              <a:solidFill>
                <a:schemeClr val="tx1"/>
              </a:solidFill>
            </a:endParaRPr>
          </a:p>
        </p:txBody>
      </p:sp>
      <p:sp>
        <p:nvSpPr>
          <p:cNvPr id="22" name="Rectangle 21"/>
          <p:cNvSpPr/>
          <p:nvPr/>
        </p:nvSpPr>
        <p:spPr>
          <a:xfrm>
            <a:off x="6701350" y="1859940"/>
            <a:ext cx="1834986"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err="1">
                <a:solidFill>
                  <a:schemeClr val="tx1"/>
                </a:solidFill>
              </a:rPr>
              <a:t>Creat</a:t>
            </a:r>
            <a:r>
              <a:rPr lang="en-US" sz="1400" dirty="0" err="1">
                <a:solidFill>
                  <a:schemeClr val="tx1"/>
                </a:solidFill>
              </a:rPr>
              <a:t>ing</a:t>
            </a:r>
            <a:r>
              <a:rPr lang="en-GB" sz="1400" dirty="0">
                <a:solidFill>
                  <a:schemeClr val="tx1"/>
                </a:solidFill>
              </a:rPr>
              <a:t> a </a:t>
            </a:r>
            <a:r>
              <a:rPr lang="en-GB" sz="1400" b="1" dirty="0">
                <a:solidFill>
                  <a:schemeClr val="tx1"/>
                </a:solidFill>
              </a:rPr>
              <a:t>demonstration infrastructure where stakeholders can collaborate in trialling and evaluating</a:t>
            </a:r>
            <a:r>
              <a:rPr lang="en-GB" sz="1400" dirty="0">
                <a:solidFill>
                  <a:schemeClr val="tx1"/>
                </a:solidFill>
              </a:rPr>
              <a:t> new tools, processes or organisational solutions</a:t>
            </a:r>
            <a:endParaRPr lang="en-US" altLang="en-US" sz="1400" b="1" dirty="0">
              <a:solidFill>
                <a:schemeClr val="tx1"/>
              </a:solidFill>
              <a:latin typeface="Tw Cen MT" pitchFamily="34" charset="0"/>
            </a:endParaRPr>
          </a:p>
        </p:txBody>
      </p:sp>
      <p:sp>
        <p:nvSpPr>
          <p:cNvPr id="23" name="TextBox 19"/>
          <p:cNvSpPr txBox="1">
            <a:spLocks noChangeArrowheads="1"/>
          </p:cNvSpPr>
          <p:nvPr/>
        </p:nvSpPr>
        <p:spPr bwMode="auto">
          <a:xfrm>
            <a:off x="847796" y="185035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4" name="TextBox 19"/>
          <p:cNvSpPr txBox="1">
            <a:spLocks noChangeArrowheads="1"/>
          </p:cNvSpPr>
          <p:nvPr/>
        </p:nvSpPr>
        <p:spPr bwMode="auto">
          <a:xfrm>
            <a:off x="2851517" y="1859940"/>
            <a:ext cx="815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5" name="TextBox 19"/>
          <p:cNvSpPr txBox="1">
            <a:spLocks noChangeArrowheads="1"/>
          </p:cNvSpPr>
          <p:nvPr/>
        </p:nvSpPr>
        <p:spPr bwMode="auto">
          <a:xfrm>
            <a:off x="4770022" y="1850354"/>
            <a:ext cx="796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26" name="TextBox 19"/>
          <p:cNvSpPr txBox="1">
            <a:spLocks noChangeArrowheads="1"/>
          </p:cNvSpPr>
          <p:nvPr/>
        </p:nvSpPr>
        <p:spPr bwMode="auto">
          <a:xfrm>
            <a:off x="6747893" y="1850352"/>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pic>
        <p:nvPicPr>
          <p:cNvPr id="14"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74" y="69310"/>
            <a:ext cx="1352766" cy="1914334"/>
          </a:xfrm>
          <a:prstGeom prst="rect">
            <a:avLst/>
          </a:prstGeom>
        </p:spPr>
      </p:pic>
      <p:sp>
        <p:nvSpPr>
          <p:cNvPr id="15"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Test-bed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846849565"/>
      </p:ext>
    </p:extLst>
  </p:cSld>
  <p:clrMapOvr>
    <a:masterClrMapping/>
  </p:clrMapOvr>
  <p:transition spd="slow" advClick="0"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al\Desktop\DRIVER Plus - 2017 - 2019\SP50\MarCom\Photos\DRIVER+ photos\DRIVER+ photo 19.PNG"/>
          <p:cNvPicPr>
            <a:picLocks noChangeAspect="1" noChangeArrowheads="1"/>
          </p:cNvPicPr>
          <p:nvPr/>
        </p:nvPicPr>
        <p:blipFill>
          <a:blip r:embed="rId2">
            <a:duotone>
              <a:prstClr val="black"/>
              <a:srgbClr val="F3B329">
                <a:tint val="45000"/>
                <a:satMod val="400000"/>
              </a:srgbClr>
            </a:duotone>
            <a:extLst>
              <a:ext uri="{28A0092B-C50C-407E-A947-70E740481C1C}">
                <a14:useLocalDpi xmlns:a14="http://schemas.microsoft.com/office/drawing/2010/main" val="0"/>
              </a:ext>
            </a:extLst>
          </a:blip>
          <a:srcRect/>
          <a:stretch>
            <a:fillRect/>
          </a:stretch>
        </p:blipFill>
        <p:spPr bwMode="auto">
          <a:xfrm>
            <a:off x="-7620" y="-1425575"/>
            <a:ext cx="9144000" cy="65989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160" y="3352800"/>
            <a:ext cx="9433560" cy="1790700"/>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5"/>
          <p:cNvSpPr txBox="1">
            <a:spLocks/>
          </p:cNvSpPr>
          <p:nvPr/>
        </p:nvSpPr>
        <p:spPr>
          <a:xfrm>
            <a:off x="261257" y="3442054"/>
            <a:ext cx="8784772"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An already complex field must also strive to integrate new technologies and methods, cope with a rapidly changing infrastructure, understand evolving risks, be effective across cultural, administrative and national boundaries and engage with populations to enhance their resilience. </a:t>
            </a:r>
          </a:p>
        </p:txBody>
      </p:sp>
    </p:spTree>
    <p:extLst>
      <p:ext uri="{BB962C8B-B14F-4D97-AF65-F5344CB8AC3E}">
        <p14:creationId xmlns:p14="http://schemas.microsoft.com/office/powerpoint/2010/main" val="1463893446"/>
      </p:ext>
    </p:extLst>
  </p:cSld>
  <p:clrMapOvr>
    <a:masterClrMapping/>
  </p:clrMapOvr>
  <mc:AlternateContent xmlns:mc="http://schemas.openxmlformats.org/markup-compatibility/2006" xmlns:p14="http://schemas.microsoft.com/office/powerpoint/2010/main">
    <mc:Choice Requires="p14">
      <p:transition p14:dur="100" advClick="0" advTm="8000">
        <p:cut/>
      </p:transition>
    </mc:Choice>
    <mc:Fallback xmlns="">
      <p:transition advClick="0" advTm="8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811703" y="1840769"/>
            <a:ext cx="1890659" cy="2778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pragmatic </a:t>
            </a:r>
            <a:r>
              <a:rPr lang="en-US" sz="1400" b="1" dirty="0">
                <a:solidFill>
                  <a:schemeClr val="tx1"/>
                </a:solidFill>
              </a:rPr>
              <a:t>step-by-step guidance </a:t>
            </a:r>
            <a:r>
              <a:rPr lang="en-US" sz="1400" dirty="0">
                <a:solidFill>
                  <a:schemeClr val="tx1"/>
                </a:solidFill>
              </a:rPr>
              <a:t>to conduct trials</a:t>
            </a:r>
          </a:p>
        </p:txBody>
      </p:sp>
      <p:sp>
        <p:nvSpPr>
          <p:cNvPr id="20" name="Rectangle 19"/>
          <p:cNvSpPr/>
          <p:nvPr/>
        </p:nvSpPr>
        <p:spPr>
          <a:xfrm>
            <a:off x="2851516" y="1859940"/>
            <a:ext cx="1815734" cy="2759685"/>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US" sz="1400" dirty="0">
                <a:solidFill>
                  <a:schemeClr val="tx1"/>
                </a:solidFill>
              </a:rPr>
              <a:t>Providing a </a:t>
            </a:r>
            <a:r>
              <a:rPr lang="en-US" sz="1400" b="1" dirty="0">
                <a:solidFill>
                  <a:schemeClr val="tx1"/>
                </a:solidFill>
              </a:rPr>
              <a:t>reference implementation </a:t>
            </a:r>
            <a:r>
              <a:rPr lang="en-US" sz="1400" dirty="0">
                <a:solidFill>
                  <a:schemeClr val="tx1"/>
                </a:solidFill>
              </a:rPr>
              <a:t>for all DRIVER+ trials</a:t>
            </a:r>
          </a:p>
        </p:txBody>
      </p:sp>
      <p:sp>
        <p:nvSpPr>
          <p:cNvPr id="21" name="Rectangle 20"/>
          <p:cNvSpPr/>
          <p:nvPr/>
        </p:nvSpPr>
        <p:spPr>
          <a:xfrm>
            <a:off x="4764765" y="1850354"/>
            <a:ext cx="1845586" cy="276927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err="1">
                <a:solidFill>
                  <a:schemeClr val="tx1"/>
                </a:solidFill>
              </a:rPr>
              <a:t>Provid</a:t>
            </a:r>
            <a:r>
              <a:rPr lang="en-US" sz="1400" dirty="0" err="1">
                <a:solidFill>
                  <a:schemeClr val="tx1"/>
                </a:solidFill>
              </a:rPr>
              <a:t>ing</a:t>
            </a:r>
            <a:r>
              <a:rPr lang="en-GB" sz="1400" dirty="0">
                <a:solidFill>
                  <a:schemeClr val="tx1"/>
                </a:solidFill>
              </a:rPr>
              <a:t> </a:t>
            </a:r>
            <a:r>
              <a:rPr lang="en-GB" sz="1400" b="1" dirty="0">
                <a:solidFill>
                  <a:schemeClr val="tx1"/>
                </a:solidFill>
              </a:rPr>
              <a:t>general guidance and the technical infrastructure</a:t>
            </a:r>
            <a:r>
              <a:rPr lang="en-GB" sz="1400" dirty="0">
                <a:solidFill>
                  <a:schemeClr val="tx1"/>
                </a:solidFill>
              </a:rPr>
              <a:t> of the Test-bed to support the trials</a:t>
            </a:r>
            <a:endParaRPr lang="en-US" sz="1400" dirty="0">
              <a:solidFill>
                <a:schemeClr val="tx1"/>
              </a:solidFill>
            </a:endParaRPr>
          </a:p>
        </p:txBody>
      </p:sp>
      <p:sp>
        <p:nvSpPr>
          <p:cNvPr id="22" name="Rectangle 21"/>
          <p:cNvSpPr/>
          <p:nvPr/>
        </p:nvSpPr>
        <p:spPr>
          <a:xfrm>
            <a:off x="6701350" y="1859940"/>
            <a:ext cx="1834986" cy="2759685"/>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err="1">
                <a:solidFill>
                  <a:schemeClr val="tx1"/>
                </a:solidFill>
              </a:rPr>
              <a:t>Creat</a:t>
            </a:r>
            <a:r>
              <a:rPr lang="en-US" sz="1400" dirty="0" err="1">
                <a:solidFill>
                  <a:schemeClr val="tx1"/>
                </a:solidFill>
              </a:rPr>
              <a:t>ing</a:t>
            </a:r>
            <a:r>
              <a:rPr lang="en-GB" sz="1400" dirty="0">
                <a:solidFill>
                  <a:schemeClr val="tx1"/>
                </a:solidFill>
              </a:rPr>
              <a:t> a </a:t>
            </a:r>
            <a:r>
              <a:rPr lang="en-GB" sz="1400" b="1" dirty="0">
                <a:solidFill>
                  <a:schemeClr val="tx1"/>
                </a:solidFill>
              </a:rPr>
              <a:t>demonstration infrastructure where stakeholders can collaborate in trialling and evaluating</a:t>
            </a:r>
            <a:r>
              <a:rPr lang="en-GB" sz="1400" dirty="0">
                <a:solidFill>
                  <a:schemeClr val="tx1"/>
                </a:solidFill>
              </a:rPr>
              <a:t> new tools, processes or organisational solutions</a:t>
            </a:r>
            <a:endParaRPr lang="en-US" altLang="en-US" sz="1400" b="1" dirty="0">
              <a:solidFill>
                <a:schemeClr val="tx1"/>
              </a:solidFill>
              <a:latin typeface="Tw Cen MT" pitchFamily="34" charset="0"/>
            </a:endParaRPr>
          </a:p>
        </p:txBody>
      </p:sp>
      <p:sp>
        <p:nvSpPr>
          <p:cNvPr id="23" name="TextBox 19"/>
          <p:cNvSpPr txBox="1">
            <a:spLocks noChangeArrowheads="1"/>
          </p:cNvSpPr>
          <p:nvPr/>
        </p:nvSpPr>
        <p:spPr bwMode="auto">
          <a:xfrm>
            <a:off x="847796" y="185035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4" name="TextBox 19"/>
          <p:cNvSpPr txBox="1">
            <a:spLocks noChangeArrowheads="1"/>
          </p:cNvSpPr>
          <p:nvPr/>
        </p:nvSpPr>
        <p:spPr bwMode="auto">
          <a:xfrm>
            <a:off x="2851517" y="1859940"/>
            <a:ext cx="815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5" name="TextBox 19"/>
          <p:cNvSpPr txBox="1">
            <a:spLocks noChangeArrowheads="1"/>
          </p:cNvSpPr>
          <p:nvPr/>
        </p:nvSpPr>
        <p:spPr bwMode="auto">
          <a:xfrm>
            <a:off x="4770022" y="1850354"/>
            <a:ext cx="796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26" name="TextBox 19"/>
          <p:cNvSpPr txBox="1">
            <a:spLocks noChangeArrowheads="1"/>
          </p:cNvSpPr>
          <p:nvPr/>
        </p:nvSpPr>
        <p:spPr bwMode="auto">
          <a:xfrm>
            <a:off x="6747893" y="1850352"/>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pic>
        <p:nvPicPr>
          <p:cNvPr id="15"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74" y="69310"/>
            <a:ext cx="1352766" cy="1914334"/>
          </a:xfrm>
          <a:prstGeom prst="rect">
            <a:avLst/>
          </a:prstGeom>
        </p:spPr>
      </p:pic>
      <p:sp>
        <p:nvSpPr>
          <p:cNvPr id="16"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Test-bed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846849565"/>
      </p:ext>
    </p:extLst>
  </p:cSld>
  <p:clrMapOvr>
    <a:masterClrMapping/>
  </p:clrMapOvr>
  <p:transition spd="slow" advClick="0"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859971" y="4130040"/>
            <a:ext cx="7739743"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The DRIVER+ Portfolio of Solutions is  a database-driven online catalogue</a:t>
            </a:r>
            <a:endParaRPr lang="en-GB" altLang="en-US" sz="2000" b="1" dirty="0">
              <a:solidFill>
                <a:schemeClr val="bg1"/>
              </a:solidFill>
              <a:latin typeface="Brandon Text"/>
            </a:endParaRPr>
          </a:p>
        </p:txBody>
      </p:sp>
      <p:pic>
        <p:nvPicPr>
          <p:cNvPr id="13" name="Imag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3368" y="848090"/>
            <a:ext cx="1837264" cy="2599959"/>
          </a:xfrm>
          <a:prstGeom prst="rect">
            <a:avLst/>
          </a:prstGeom>
        </p:spPr>
      </p:pic>
    </p:spTree>
    <p:extLst>
      <p:ext uri="{BB962C8B-B14F-4D97-AF65-F5344CB8AC3E}">
        <p14:creationId xmlns:p14="http://schemas.microsoft.com/office/powerpoint/2010/main" val="1534429294"/>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7709" y="403789"/>
            <a:ext cx="1146358" cy="1622241"/>
          </a:xfrm>
          <a:prstGeom prst="rect">
            <a:avLst/>
          </a:prstGeom>
        </p:spPr>
      </p:pic>
      <p:sp>
        <p:nvSpPr>
          <p:cNvPr id="15" name="Rectangle 14"/>
          <p:cNvSpPr/>
          <p:nvPr/>
        </p:nvSpPr>
        <p:spPr>
          <a:xfrm>
            <a:off x="3396449" y="2153343"/>
            <a:ext cx="2484171" cy="2135640"/>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Allowing for the introduction of </a:t>
            </a:r>
            <a:r>
              <a:rPr lang="en-GB" sz="1400" b="1" dirty="0">
                <a:solidFill>
                  <a:schemeClr val="tx1"/>
                </a:solidFill>
              </a:rPr>
              <a:t>third party solutions</a:t>
            </a:r>
            <a:r>
              <a:rPr lang="en-GB" sz="1400" dirty="0">
                <a:solidFill>
                  <a:schemeClr val="tx1"/>
                </a:solidFill>
              </a:rPr>
              <a:t> already used by practitioners or relevant to Crisis Management</a:t>
            </a:r>
          </a:p>
        </p:txBody>
      </p:sp>
      <p:sp>
        <p:nvSpPr>
          <p:cNvPr id="16" name="Rectangle 15"/>
          <p:cNvSpPr/>
          <p:nvPr/>
        </p:nvSpPr>
        <p:spPr>
          <a:xfrm>
            <a:off x="838803" y="2148737"/>
            <a:ext cx="2484171" cy="2140246"/>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Documenting and </a:t>
            </a:r>
            <a:r>
              <a:rPr lang="en-GB" sz="1400" b="1" dirty="0">
                <a:solidFill>
                  <a:schemeClr val="tx1"/>
                </a:solidFill>
              </a:rPr>
              <a:t>presenting details on solutions</a:t>
            </a:r>
            <a:r>
              <a:rPr lang="en-GB" sz="1400" dirty="0">
                <a:solidFill>
                  <a:schemeClr val="tx1"/>
                </a:solidFill>
              </a:rPr>
              <a:t> tested and evaluated during the DRIVER+ Trials</a:t>
            </a:r>
            <a:endParaRPr lang="en-US" sz="1400" dirty="0">
              <a:solidFill>
                <a:schemeClr val="tx1"/>
              </a:solidFill>
            </a:endParaRPr>
          </a:p>
        </p:txBody>
      </p:sp>
      <p:sp>
        <p:nvSpPr>
          <p:cNvPr id="17" name="Rectangle 16"/>
          <p:cNvSpPr/>
          <p:nvPr/>
        </p:nvSpPr>
        <p:spPr>
          <a:xfrm>
            <a:off x="5955721" y="2158323"/>
            <a:ext cx="2551941" cy="2130659"/>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Supporting the </a:t>
            </a:r>
            <a:r>
              <a:rPr lang="en-GB" sz="1400" b="1" dirty="0">
                <a:solidFill>
                  <a:schemeClr val="tx1"/>
                </a:solidFill>
              </a:rPr>
              <a:t>sharing of user experiences</a:t>
            </a:r>
            <a:r>
              <a:rPr lang="en-GB" sz="1400" dirty="0">
                <a:solidFill>
                  <a:schemeClr val="tx1"/>
                </a:solidFill>
              </a:rPr>
              <a:t>, and thereby, easing the successful implementation and usage of solutions for other practitioners</a:t>
            </a:r>
          </a:p>
        </p:txBody>
      </p:sp>
      <p:sp>
        <p:nvSpPr>
          <p:cNvPr id="18" name="TextBox 17"/>
          <p:cNvSpPr txBox="1">
            <a:spLocks noChangeArrowheads="1"/>
          </p:cNvSpPr>
          <p:nvPr/>
        </p:nvSpPr>
        <p:spPr bwMode="auto">
          <a:xfrm>
            <a:off x="3396449" y="2148737"/>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8" name="TextBox 19"/>
          <p:cNvSpPr txBox="1">
            <a:spLocks noChangeArrowheads="1"/>
          </p:cNvSpPr>
          <p:nvPr/>
        </p:nvSpPr>
        <p:spPr bwMode="auto">
          <a:xfrm>
            <a:off x="838803" y="2158324"/>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5955721" y="214873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 Placeholder 5"/>
          <p:cNvSpPr txBox="1">
            <a:spLocks/>
          </p:cNvSpPr>
          <p:nvPr/>
        </p:nvSpPr>
        <p:spPr>
          <a:xfrm>
            <a:off x="2702363" y="898579"/>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Portfolio of Solutions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233887732"/>
      </p:ext>
    </p:extLst>
  </p:cSld>
  <p:clrMapOvr>
    <a:masterClrMapping/>
  </p:clrMapOvr>
  <mc:AlternateContent xmlns:mc="http://schemas.openxmlformats.org/markup-compatibility/2006" xmlns:p14="http://schemas.microsoft.com/office/powerpoint/2010/main">
    <mc:Choice Requires="p14">
      <p:transition spd="slow" p14:dur="3000" advClick="0" advTm="6000">
        <p:cut/>
      </p:transition>
    </mc:Choice>
    <mc:Fallback xmlns="">
      <p:transition spd="slow"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28"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7709" y="403789"/>
            <a:ext cx="1146358" cy="1622241"/>
          </a:xfrm>
          <a:prstGeom prst="rect">
            <a:avLst/>
          </a:prstGeom>
        </p:spPr>
      </p:pic>
      <p:sp>
        <p:nvSpPr>
          <p:cNvPr id="15" name="Rectangle 14"/>
          <p:cNvSpPr/>
          <p:nvPr/>
        </p:nvSpPr>
        <p:spPr>
          <a:xfrm>
            <a:off x="3396449" y="2153343"/>
            <a:ext cx="2484171" cy="2135640"/>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Allowing for the introduction of </a:t>
            </a:r>
            <a:r>
              <a:rPr lang="en-GB" sz="1400" b="1" dirty="0">
                <a:solidFill>
                  <a:schemeClr val="tx1"/>
                </a:solidFill>
              </a:rPr>
              <a:t>third party solutions</a:t>
            </a:r>
            <a:r>
              <a:rPr lang="en-GB" sz="1400" dirty="0">
                <a:solidFill>
                  <a:schemeClr val="tx1"/>
                </a:solidFill>
              </a:rPr>
              <a:t> already used by practitioners or relevant to Crisis Management</a:t>
            </a:r>
          </a:p>
        </p:txBody>
      </p:sp>
      <p:sp>
        <p:nvSpPr>
          <p:cNvPr id="16" name="Rectangle 15"/>
          <p:cNvSpPr/>
          <p:nvPr/>
        </p:nvSpPr>
        <p:spPr>
          <a:xfrm>
            <a:off x="838803" y="2148737"/>
            <a:ext cx="2484171" cy="21402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Documenting and </a:t>
            </a:r>
            <a:r>
              <a:rPr lang="en-GB" sz="1400" b="1" dirty="0">
                <a:solidFill>
                  <a:schemeClr val="tx1"/>
                </a:solidFill>
              </a:rPr>
              <a:t>presenting details on solutions</a:t>
            </a:r>
            <a:r>
              <a:rPr lang="en-GB" sz="1400" dirty="0">
                <a:solidFill>
                  <a:schemeClr val="tx1"/>
                </a:solidFill>
              </a:rPr>
              <a:t> tested and evaluated during the DRIVER+ Trials</a:t>
            </a:r>
            <a:endParaRPr lang="en-US" sz="1400" dirty="0">
              <a:solidFill>
                <a:schemeClr val="tx1"/>
              </a:solidFill>
            </a:endParaRPr>
          </a:p>
        </p:txBody>
      </p:sp>
      <p:sp>
        <p:nvSpPr>
          <p:cNvPr id="17" name="Rectangle 16"/>
          <p:cNvSpPr/>
          <p:nvPr/>
        </p:nvSpPr>
        <p:spPr>
          <a:xfrm>
            <a:off x="5955721" y="2158323"/>
            <a:ext cx="2551941" cy="2130659"/>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Supporting the </a:t>
            </a:r>
            <a:r>
              <a:rPr lang="en-GB" sz="1400" b="1" dirty="0">
                <a:solidFill>
                  <a:schemeClr val="tx1"/>
                </a:solidFill>
              </a:rPr>
              <a:t>sharing of user experiences</a:t>
            </a:r>
            <a:r>
              <a:rPr lang="en-GB" sz="1400" dirty="0">
                <a:solidFill>
                  <a:schemeClr val="tx1"/>
                </a:solidFill>
              </a:rPr>
              <a:t>, and thereby, easing the successful implementation and usage of solutions for other practitioners</a:t>
            </a:r>
          </a:p>
        </p:txBody>
      </p:sp>
      <p:sp>
        <p:nvSpPr>
          <p:cNvPr id="18" name="TextBox 17"/>
          <p:cNvSpPr txBox="1">
            <a:spLocks noChangeArrowheads="1"/>
          </p:cNvSpPr>
          <p:nvPr/>
        </p:nvSpPr>
        <p:spPr bwMode="auto">
          <a:xfrm>
            <a:off x="3396449" y="2148737"/>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8" name="TextBox 19"/>
          <p:cNvSpPr txBox="1">
            <a:spLocks noChangeArrowheads="1"/>
          </p:cNvSpPr>
          <p:nvPr/>
        </p:nvSpPr>
        <p:spPr bwMode="auto">
          <a:xfrm>
            <a:off x="838803" y="2158324"/>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5955721" y="214873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13" name="Text Placeholder 5"/>
          <p:cNvSpPr txBox="1">
            <a:spLocks/>
          </p:cNvSpPr>
          <p:nvPr/>
        </p:nvSpPr>
        <p:spPr>
          <a:xfrm>
            <a:off x="2702363" y="898579"/>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Portfolio of Solutions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249054822"/>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3396449" y="2153343"/>
            <a:ext cx="2484171" cy="2135640"/>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Allowing for the introduction of </a:t>
            </a:r>
            <a:r>
              <a:rPr lang="en-GB" sz="1400" b="1" dirty="0">
                <a:solidFill>
                  <a:schemeClr val="tx1"/>
                </a:solidFill>
              </a:rPr>
              <a:t>third party solutions</a:t>
            </a:r>
            <a:r>
              <a:rPr lang="en-GB" sz="1400" dirty="0">
                <a:solidFill>
                  <a:schemeClr val="tx1"/>
                </a:solidFill>
              </a:rPr>
              <a:t> already used by practitioners or relevant to Crisis Management</a:t>
            </a:r>
          </a:p>
        </p:txBody>
      </p:sp>
      <p:sp>
        <p:nvSpPr>
          <p:cNvPr id="16" name="Rectangle 15"/>
          <p:cNvSpPr/>
          <p:nvPr/>
        </p:nvSpPr>
        <p:spPr>
          <a:xfrm>
            <a:off x="838803" y="2148737"/>
            <a:ext cx="2484171" cy="21402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Documenting and </a:t>
            </a:r>
            <a:r>
              <a:rPr lang="en-GB" sz="1400" b="1" dirty="0">
                <a:solidFill>
                  <a:schemeClr val="tx1"/>
                </a:solidFill>
              </a:rPr>
              <a:t>presenting details on solutions</a:t>
            </a:r>
            <a:r>
              <a:rPr lang="en-GB" sz="1400" dirty="0">
                <a:solidFill>
                  <a:schemeClr val="tx1"/>
                </a:solidFill>
              </a:rPr>
              <a:t> tested and evaluated during the DRIVER+ Trials</a:t>
            </a:r>
            <a:endParaRPr lang="en-US" sz="1400" dirty="0">
              <a:solidFill>
                <a:schemeClr val="tx1"/>
              </a:solidFill>
            </a:endParaRPr>
          </a:p>
        </p:txBody>
      </p:sp>
      <p:sp>
        <p:nvSpPr>
          <p:cNvPr id="17" name="Rectangle 16"/>
          <p:cNvSpPr/>
          <p:nvPr/>
        </p:nvSpPr>
        <p:spPr>
          <a:xfrm>
            <a:off x="5955721" y="2158323"/>
            <a:ext cx="2551941" cy="2130659"/>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sz="1400" dirty="0"/>
          </a:p>
          <a:p>
            <a:endParaRPr lang="en-GB" sz="1400" dirty="0"/>
          </a:p>
          <a:p>
            <a:endParaRPr lang="en-GB" sz="1400" dirty="0"/>
          </a:p>
          <a:p>
            <a:r>
              <a:rPr lang="en-GB" sz="1400" dirty="0">
                <a:solidFill>
                  <a:schemeClr val="tx1"/>
                </a:solidFill>
              </a:rPr>
              <a:t>Supporting the </a:t>
            </a:r>
            <a:r>
              <a:rPr lang="en-GB" sz="1400" b="1" dirty="0">
                <a:solidFill>
                  <a:schemeClr val="tx1"/>
                </a:solidFill>
              </a:rPr>
              <a:t>sharing of user experiences</a:t>
            </a:r>
            <a:r>
              <a:rPr lang="en-GB" sz="1400" dirty="0">
                <a:solidFill>
                  <a:schemeClr val="tx1"/>
                </a:solidFill>
              </a:rPr>
              <a:t>, and thereby, easing the successful implementation and usage of solutions for other practitioners</a:t>
            </a:r>
          </a:p>
        </p:txBody>
      </p:sp>
      <p:sp>
        <p:nvSpPr>
          <p:cNvPr id="18" name="TextBox 17"/>
          <p:cNvSpPr txBox="1">
            <a:spLocks noChangeArrowheads="1"/>
          </p:cNvSpPr>
          <p:nvPr/>
        </p:nvSpPr>
        <p:spPr bwMode="auto">
          <a:xfrm>
            <a:off x="3396449" y="2148737"/>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28" name="TextBox 19"/>
          <p:cNvSpPr txBox="1">
            <a:spLocks noChangeArrowheads="1"/>
          </p:cNvSpPr>
          <p:nvPr/>
        </p:nvSpPr>
        <p:spPr bwMode="auto">
          <a:xfrm>
            <a:off x="838803" y="2158324"/>
            <a:ext cx="13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5955721" y="214873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pic>
        <p:nvPicPr>
          <p:cNvPr id="13" name="Imag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7709" y="403789"/>
            <a:ext cx="1146358" cy="1622241"/>
          </a:xfrm>
          <a:prstGeom prst="rect">
            <a:avLst/>
          </a:prstGeom>
        </p:spPr>
      </p:pic>
      <p:sp>
        <p:nvSpPr>
          <p:cNvPr id="19" name="Text Placeholder 5"/>
          <p:cNvSpPr txBox="1">
            <a:spLocks/>
          </p:cNvSpPr>
          <p:nvPr/>
        </p:nvSpPr>
        <p:spPr>
          <a:xfrm>
            <a:off x="2702363" y="898579"/>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The Portfolio of Solutions aims at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249054822"/>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359229" y="4130040"/>
            <a:ext cx="8632371"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Finally, DRIVER+ aims at enhancing the cooperation framework </a:t>
            </a:r>
          </a:p>
          <a:p>
            <a:pPr marL="0" indent="0" algn="ctr">
              <a:buNone/>
            </a:pPr>
            <a:r>
              <a:rPr lang="en-GB" sz="2000" b="1" dirty="0">
                <a:solidFill>
                  <a:schemeClr val="bg1"/>
                </a:solidFill>
                <a:latin typeface="Brandon Text"/>
              </a:rPr>
              <a:t>and facilitating a shared understanding in Crisis Management.</a:t>
            </a:r>
            <a:endParaRPr lang="en-GB" altLang="en-US" sz="2000" b="1" dirty="0">
              <a:solidFill>
                <a:schemeClr val="bg1"/>
              </a:solidFill>
              <a:latin typeface="Brandon Text"/>
            </a:endParaRPr>
          </a:p>
        </p:txBody>
      </p:sp>
      <p:pic>
        <p:nvPicPr>
          <p:cNvPr id="6"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68413" y="532006"/>
            <a:ext cx="2207173" cy="3123428"/>
          </a:xfrm>
          <a:prstGeom prst="rect">
            <a:avLst/>
          </a:prstGeom>
        </p:spPr>
      </p:pic>
    </p:spTree>
    <p:extLst>
      <p:ext uri="{BB962C8B-B14F-4D97-AF65-F5344CB8AC3E}">
        <p14:creationId xmlns:p14="http://schemas.microsoft.com/office/powerpoint/2010/main" val="3189604350"/>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63288" y="3942066"/>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359229" y="4347760"/>
            <a:ext cx="8632371"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How?</a:t>
            </a:r>
            <a:endParaRPr lang="en-GB" altLang="en-US" sz="2000" b="1" dirty="0">
              <a:solidFill>
                <a:schemeClr val="bg1"/>
              </a:solidFill>
              <a:latin typeface="Brandon Text"/>
            </a:endParaRPr>
          </a:p>
        </p:txBody>
      </p:sp>
      <p:pic>
        <p:nvPicPr>
          <p:cNvPr id="6"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68413" y="532006"/>
            <a:ext cx="2207173" cy="3123428"/>
          </a:xfrm>
          <a:prstGeom prst="rect">
            <a:avLst/>
          </a:prstGeom>
        </p:spPr>
      </p:pic>
    </p:spTree>
    <p:extLst>
      <p:ext uri="{BB962C8B-B14F-4D97-AF65-F5344CB8AC3E}">
        <p14:creationId xmlns:p14="http://schemas.microsoft.com/office/powerpoint/2010/main" val="2599216912"/>
      </p:ext>
    </p:extLst>
  </p:cSld>
  <p:clrMapOvr>
    <a:masterClrMapping/>
  </p:clrMapOvr>
  <p:transition spd="slow" advClick="0" advTm="2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689" y="-109258"/>
            <a:ext cx="1391535" cy="1969198"/>
          </a:xfrm>
          <a:prstGeom prst="rect">
            <a:avLst/>
          </a:prstGeom>
        </p:spPr>
      </p:pic>
      <p:sp>
        <p:nvSpPr>
          <p:cNvPr id="15" name="Rectangle 14"/>
          <p:cNvSpPr/>
          <p:nvPr/>
        </p:nvSpPr>
        <p:spPr>
          <a:xfrm>
            <a:off x="308531" y="1650201"/>
            <a:ext cx="1659357" cy="3266856"/>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Building and structuring a dedicated </a:t>
            </a:r>
            <a:r>
              <a:rPr lang="en-GB" sz="1400" b="1" dirty="0">
                <a:solidFill>
                  <a:schemeClr val="tx1"/>
                </a:solidFill>
              </a:rPr>
              <a:t>Community of Practice in Crisis Management</a:t>
            </a:r>
            <a:r>
              <a:rPr lang="en-GB" sz="1400" dirty="0">
                <a:solidFill>
                  <a:schemeClr val="tx1"/>
                </a:solidFill>
              </a:rPr>
              <a:t>  to facilitate identification of best practises and sharing of lessons learnt</a:t>
            </a:r>
            <a:endParaRPr lang="en-US" sz="1400" dirty="0">
              <a:solidFill>
                <a:schemeClr val="tx1"/>
              </a:solidFill>
            </a:endParaRPr>
          </a:p>
        </p:txBody>
      </p:sp>
      <p:sp>
        <p:nvSpPr>
          <p:cNvPr id="16" name="Rectangle 15"/>
          <p:cNvSpPr/>
          <p:nvPr/>
        </p:nvSpPr>
        <p:spPr>
          <a:xfrm>
            <a:off x="2020345" y="1645595"/>
            <a:ext cx="1659357" cy="3271462"/>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Cooperating with </a:t>
            </a:r>
            <a:r>
              <a:rPr lang="en-GB" sz="1400" b="1" dirty="0">
                <a:solidFill>
                  <a:schemeClr val="tx1"/>
                </a:solidFill>
              </a:rPr>
              <a:t>CM experts, practitioners and solution providers</a:t>
            </a:r>
            <a:r>
              <a:rPr lang="en-GB" sz="1400" dirty="0">
                <a:solidFill>
                  <a:schemeClr val="tx1"/>
                </a:solidFill>
              </a:rPr>
              <a:t> external to DRIVER+</a:t>
            </a:r>
            <a:endParaRPr lang="en-US" sz="1400" dirty="0">
              <a:solidFill>
                <a:schemeClr val="tx1"/>
              </a:solidFill>
            </a:endParaRPr>
          </a:p>
        </p:txBody>
      </p:sp>
      <p:sp>
        <p:nvSpPr>
          <p:cNvPr id="17" name="Rectangle 16"/>
          <p:cNvSpPr/>
          <p:nvPr/>
        </p:nvSpPr>
        <p:spPr>
          <a:xfrm>
            <a:off x="3732159" y="1645595"/>
            <a:ext cx="1659357" cy="327146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Organising </a:t>
            </a:r>
            <a:r>
              <a:rPr lang="en-GB" sz="1400" b="1" dirty="0">
                <a:solidFill>
                  <a:schemeClr val="tx1"/>
                </a:solidFill>
              </a:rPr>
              <a:t>I4CM events (Innovation for Crisis Management)</a:t>
            </a:r>
            <a:r>
              <a:rPr lang="en-GB" sz="1400" dirty="0">
                <a:solidFill>
                  <a:schemeClr val="tx1"/>
                </a:solidFill>
              </a:rPr>
              <a:t> that bring together solution providers practitioners at local/regional level and relay the Community of Users on European level</a:t>
            </a:r>
          </a:p>
        </p:txBody>
      </p:sp>
      <p:sp>
        <p:nvSpPr>
          <p:cNvPr id="18" name="Rectangle 17"/>
          <p:cNvSpPr/>
          <p:nvPr/>
        </p:nvSpPr>
        <p:spPr>
          <a:xfrm>
            <a:off x="5455124" y="1655183"/>
            <a:ext cx="1659357" cy="3261873"/>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altLang="en-US" sz="1400" dirty="0"/>
          </a:p>
          <a:p>
            <a:endParaRPr lang="en-GB" altLang="en-US" sz="1400" dirty="0"/>
          </a:p>
          <a:p>
            <a:endParaRPr lang="en-GB" altLang="en-US" sz="1400" dirty="0"/>
          </a:p>
          <a:p>
            <a:r>
              <a:rPr lang="en-GB" sz="1400" dirty="0">
                <a:solidFill>
                  <a:schemeClr val="tx1"/>
                </a:solidFill>
              </a:rPr>
              <a:t>Developing new standards and/or contributing to ongoing and future </a:t>
            </a:r>
            <a:r>
              <a:rPr lang="en-GB" sz="1400" b="1" dirty="0">
                <a:solidFill>
                  <a:schemeClr val="tx1"/>
                </a:solidFill>
              </a:rPr>
              <a:t>standard development</a:t>
            </a:r>
            <a:endParaRPr lang="fr-FR" altLang="en-US" sz="1400" dirty="0">
              <a:solidFill>
                <a:schemeClr val="tx1"/>
              </a:solidFill>
            </a:endParaRPr>
          </a:p>
        </p:txBody>
      </p:sp>
      <p:sp>
        <p:nvSpPr>
          <p:cNvPr id="28" name="TextBox 19"/>
          <p:cNvSpPr txBox="1">
            <a:spLocks noChangeArrowheads="1"/>
          </p:cNvSpPr>
          <p:nvPr/>
        </p:nvSpPr>
        <p:spPr bwMode="auto">
          <a:xfrm>
            <a:off x="332361" y="1645596"/>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2025603" y="1655183"/>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30" name="TextBox 29"/>
          <p:cNvSpPr txBox="1">
            <a:spLocks noChangeArrowheads="1"/>
          </p:cNvSpPr>
          <p:nvPr/>
        </p:nvSpPr>
        <p:spPr bwMode="auto">
          <a:xfrm>
            <a:off x="3737417" y="164559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Box 19"/>
          <p:cNvSpPr txBox="1">
            <a:spLocks noChangeArrowheads="1"/>
          </p:cNvSpPr>
          <p:nvPr/>
        </p:nvSpPr>
        <p:spPr bwMode="auto">
          <a:xfrm>
            <a:off x="5501668" y="1645594"/>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32" name="Rectangle 31"/>
          <p:cNvSpPr/>
          <p:nvPr/>
        </p:nvSpPr>
        <p:spPr>
          <a:xfrm>
            <a:off x="7178089" y="1652410"/>
            <a:ext cx="1659357" cy="32646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fr-FR" altLang="en-US" sz="1400" dirty="0"/>
          </a:p>
          <a:p>
            <a:endParaRPr lang="fr-FR" altLang="en-US" sz="1400" dirty="0"/>
          </a:p>
          <a:p>
            <a:endParaRPr lang="fr-FR" altLang="en-US" sz="1400" dirty="0"/>
          </a:p>
          <a:p>
            <a:r>
              <a:rPr lang="en-GB" sz="1400" dirty="0">
                <a:solidFill>
                  <a:schemeClr val="tx1"/>
                </a:solidFill>
              </a:rPr>
              <a:t>Organising </a:t>
            </a:r>
            <a:r>
              <a:rPr lang="en-GB" sz="1400" b="1" dirty="0">
                <a:solidFill>
                  <a:schemeClr val="tx1"/>
                </a:solidFill>
              </a:rPr>
              <a:t>3 Policy-Research Roundtables</a:t>
            </a:r>
            <a:r>
              <a:rPr lang="en-GB" sz="1400" dirty="0">
                <a:solidFill>
                  <a:schemeClr val="tx1"/>
                </a:solidFill>
              </a:rPr>
              <a:t> to exchange with policy-makers on project results and potential EU policy implications</a:t>
            </a:r>
            <a:endParaRPr lang="nl-NL" altLang="en-US" sz="1400" dirty="0">
              <a:solidFill>
                <a:schemeClr val="tx1"/>
              </a:solidFill>
            </a:endParaRPr>
          </a:p>
        </p:txBody>
      </p:sp>
      <p:sp>
        <p:nvSpPr>
          <p:cNvPr id="33" name="TextBox 19"/>
          <p:cNvSpPr txBox="1">
            <a:spLocks noChangeArrowheads="1"/>
          </p:cNvSpPr>
          <p:nvPr/>
        </p:nvSpPr>
        <p:spPr bwMode="auto">
          <a:xfrm>
            <a:off x="7224633" y="1642821"/>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5.</a:t>
            </a:r>
          </a:p>
        </p:txBody>
      </p:sp>
      <p:sp>
        <p:nvSpPr>
          <p:cNvPr id="3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Enhancing the shared understanding by:</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12749417"/>
      </p:ext>
    </p:extLst>
  </p:cSld>
  <p:clrMapOvr>
    <a:masterClrMapping/>
  </p:clrMapOvr>
  <mc:AlternateContent xmlns:mc="http://schemas.openxmlformats.org/markup-compatibility/2006" xmlns:p14="http://schemas.microsoft.com/office/powerpoint/2010/main">
    <mc:Choice Requires="p14">
      <p:transition spd="slow" p14:dur="3000" advClick="0" advTm="7000">
        <p:cut/>
      </p:transition>
    </mc:Choice>
    <mc:Fallback xmlns="">
      <p:transition spd="slow"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689" y="-109258"/>
            <a:ext cx="1391535" cy="1969198"/>
          </a:xfrm>
          <a:prstGeom prst="rect">
            <a:avLst/>
          </a:prstGeom>
        </p:spPr>
      </p:pic>
      <p:sp>
        <p:nvSpPr>
          <p:cNvPr id="15" name="Rectangle 14"/>
          <p:cNvSpPr/>
          <p:nvPr/>
        </p:nvSpPr>
        <p:spPr>
          <a:xfrm>
            <a:off x="308531" y="1650201"/>
            <a:ext cx="1659357" cy="3266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Building and structuring a dedicated </a:t>
            </a:r>
            <a:r>
              <a:rPr lang="en-GB" sz="1400" b="1" dirty="0">
                <a:solidFill>
                  <a:schemeClr val="tx1"/>
                </a:solidFill>
              </a:rPr>
              <a:t>Community of Practice in Crisis Management</a:t>
            </a:r>
            <a:r>
              <a:rPr lang="en-GB" sz="1400" dirty="0">
                <a:solidFill>
                  <a:schemeClr val="tx1"/>
                </a:solidFill>
              </a:rPr>
              <a:t>  to facilitate identification of best practises and sharing of lessons learnt</a:t>
            </a:r>
            <a:endParaRPr lang="en-US" sz="1400" dirty="0">
              <a:solidFill>
                <a:schemeClr val="tx1"/>
              </a:solidFill>
            </a:endParaRPr>
          </a:p>
        </p:txBody>
      </p:sp>
      <p:sp>
        <p:nvSpPr>
          <p:cNvPr id="16" name="Rectangle 15"/>
          <p:cNvSpPr/>
          <p:nvPr/>
        </p:nvSpPr>
        <p:spPr>
          <a:xfrm>
            <a:off x="2020345" y="1645595"/>
            <a:ext cx="1659357" cy="3271462"/>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Cooperating with </a:t>
            </a:r>
            <a:r>
              <a:rPr lang="en-GB" sz="1400" b="1" dirty="0">
                <a:solidFill>
                  <a:schemeClr val="tx1"/>
                </a:solidFill>
              </a:rPr>
              <a:t>CM experts, practitioners and solution providers</a:t>
            </a:r>
            <a:r>
              <a:rPr lang="en-GB" sz="1400" dirty="0">
                <a:solidFill>
                  <a:schemeClr val="tx1"/>
                </a:solidFill>
              </a:rPr>
              <a:t> external to DRIVER+</a:t>
            </a:r>
            <a:endParaRPr lang="en-US" sz="1400" dirty="0">
              <a:solidFill>
                <a:schemeClr val="tx1"/>
              </a:solidFill>
            </a:endParaRPr>
          </a:p>
        </p:txBody>
      </p:sp>
      <p:sp>
        <p:nvSpPr>
          <p:cNvPr id="17" name="Rectangle 16"/>
          <p:cNvSpPr/>
          <p:nvPr/>
        </p:nvSpPr>
        <p:spPr>
          <a:xfrm>
            <a:off x="3732159" y="1645595"/>
            <a:ext cx="1659357" cy="327146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Organising </a:t>
            </a:r>
            <a:r>
              <a:rPr lang="en-GB" sz="1400" b="1" dirty="0">
                <a:solidFill>
                  <a:schemeClr val="tx1"/>
                </a:solidFill>
              </a:rPr>
              <a:t>I4CM events (Innovation for Crisis Management)</a:t>
            </a:r>
            <a:r>
              <a:rPr lang="en-GB" sz="1400" dirty="0">
                <a:solidFill>
                  <a:schemeClr val="tx1"/>
                </a:solidFill>
              </a:rPr>
              <a:t> that bring together solution providers practitioners at local/regional level and relay the Community of Users on European level</a:t>
            </a:r>
          </a:p>
        </p:txBody>
      </p:sp>
      <p:sp>
        <p:nvSpPr>
          <p:cNvPr id="18" name="Rectangle 17"/>
          <p:cNvSpPr/>
          <p:nvPr/>
        </p:nvSpPr>
        <p:spPr>
          <a:xfrm>
            <a:off x="5455124" y="1655183"/>
            <a:ext cx="1659357" cy="3261873"/>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altLang="en-US" sz="1400" dirty="0"/>
          </a:p>
          <a:p>
            <a:endParaRPr lang="en-GB" altLang="en-US" sz="1400" dirty="0"/>
          </a:p>
          <a:p>
            <a:endParaRPr lang="en-GB" altLang="en-US" sz="1400" dirty="0"/>
          </a:p>
          <a:p>
            <a:r>
              <a:rPr lang="en-GB" sz="1400" dirty="0">
                <a:solidFill>
                  <a:schemeClr val="tx1"/>
                </a:solidFill>
              </a:rPr>
              <a:t>Developing new standards and/or contributing to ongoing and future </a:t>
            </a:r>
            <a:r>
              <a:rPr lang="en-GB" sz="1400" b="1" dirty="0">
                <a:solidFill>
                  <a:schemeClr val="tx1"/>
                </a:solidFill>
              </a:rPr>
              <a:t>standard development</a:t>
            </a:r>
            <a:endParaRPr lang="fr-FR" altLang="en-US" sz="1400" dirty="0">
              <a:solidFill>
                <a:schemeClr val="tx1"/>
              </a:solidFill>
            </a:endParaRPr>
          </a:p>
        </p:txBody>
      </p:sp>
      <p:sp>
        <p:nvSpPr>
          <p:cNvPr id="28" name="TextBox 19"/>
          <p:cNvSpPr txBox="1">
            <a:spLocks noChangeArrowheads="1"/>
          </p:cNvSpPr>
          <p:nvPr/>
        </p:nvSpPr>
        <p:spPr bwMode="auto">
          <a:xfrm>
            <a:off x="332361" y="1645596"/>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2025603" y="1655183"/>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30" name="TextBox 29"/>
          <p:cNvSpPr txBox="1">
            <a:spLocks noChangeArrowheads="1"/>
          </p:cNvSpPr>
          <p:nvPr/>
        </p:nvSpPr>
        <p:spPr bwMode="auto">
          <a:xfrm>
            <a:off x="3737417" y="164559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Box 19"/>
          <p:cNvSpPr txBox="1">
            <a:spLocks noChangeArrowheads="1"/>
          </p:cNvSpPr>
          <p:nvPr/>
        </p:nvSpPr>
        <p:spPr bwMode="auto">
          <a:xfrm>
            <a:off x="5501668" y="1645594"/>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32" name="Rectangle 31"/>
          <p:cNvSpPr/>
          <p:nvPr/>
        </p:nvSpPr>
        <p:spPr>
          <a:xfrm>
            <a:off x="7178089" y="1652410"/>
            <a:ext cx="1659357" cy="32646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fr-FR" altLang="en-US" sz="1400" dirty="0"/>
          </a:p>
          <a:p>
            <a:endParaRPr lang="fr-FR" altLang="en-US" sz="1400" dirty="0"/>
          </a:p>
          <a:p>
            <a:endParaRPr lang="fr-FR" altLang="en-US" sz="1400" dirty="0"/>
          </a:p>
          <a:p>
            <a:r>
              <a:rPr lang="en-GB" sz="1400" dirty="0">
                <a:solidFill>
                  <a:schemeClr val="tx1"/>
                </a:solidFill>
              </a:rPr>
              <a:t>Organising </a:t>
            </a:r>
            <a:r>
              <a:rPr lang="en-GB" sz="1400" b="1" dirty="0">
                <a:solidFill>
                  <a:schemeClr val="tx1"/>
                </a:solidFill>
              </a:rPr>
              <a:t>3 Policy-Research Roundtables</a:t>
            </a:r>
            <a:r>
              <a:rPr lang="en-GB" sz="1400" dirty="0">
                <a:solidFill>
                  <a:schemeClr val="tx1"/>
                </a:solidFill>
              </a:rPr>
              <a:t> to exchange with policy-makers on project results and potential EU policy implications</a:t>
            </a:r>
            <a:endParaRPr lang="nl-NL" altLang="en-US" sz="1400" dirty="0">
              <a:solidFill>
                <a:schemeClr val="tx1"/>
              </a:solidFill>
            </a:endParaRPr>
          </a:p>
        </p:txBody>
      </p:sp>
      <p:sp>
        <p:nvSpPr>
          <p:cNvPr id="33" name="TextBox 19"/>
          <p:cNvSpPr txBox="1">
            <a:spLocks noChangeArrowheads="1"/>
          </p:cNvSpPr>
          <p:nvPr/>
        </p:nvSpPr>
        <p:spPr bwMode="auto">
          <a:xfrm>
            <a:off x="7224633" y="1642821"/>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5.</a:t>
            </a:r>
          </a:p>
        </p:txBody>
      </p:sp>
      <p:sp>
        <p:nvSpPr>
          <p:cNvPr id="3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Enhancing the shared understanding by:</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1345292779"/>
      </p:ext>
    </p:extLst>
  </p:cSld>
  <p:clrMapOvr>
    <a:masterClrMapping/>
  </p:clrMapOvr>
  <mc:AlternateContent xmlns:mc="http://schemas.openxmlformats.org/markup-compatibility/2006" xmlns:p14="http://schemas.microsoft.com/office/powerpoint/2010/main">
    <mc:Choice Requires="p14">
      <p:transition spd="slow" p14:dur="3000" advClick="0" advTm="6000">
        <p:cut/>
      </p:transition>
    </mc:Choice>
    <mc:Fallback xmlns="">
      <p:transition spd="slow"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689" y="-109258"/>
            <a:ext cx="1391535" cy="1969198"/>
          </a:xfrm>
          <a:prstGeom prst="rect">
            <a:avLst/>
          </a:prstGeom>
        </p:spPr>
      </p:pic>
      <p:sp>
        <p:nvSpPr>
          <p:cNvPr id="15" name="Rectangle 14"/>
          <p:cNvSpPr/>
          <p:nvPr/>
        </p:nvSpPr>
        <p:spPr>
          <a:xfrm>
            <a:off x="308531" y="1650201"/>
            <a:ext cx="1659357" cy="3266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Building and structuring a dedicated </a:t>
            </a:r>
            <a:r>
              <a:rPr lang="en-GB" sz="1400" b="1" dirty="0">
                <a:solidFill>
                  <a:schemeClr val="tx1"/>
                </a:solidFill>
              </a:rPr>
              <a:t>Community of Practice in Crisis Management</a:t>
            </a:r>
            <a:r>
              <a:rPr lang="en-GB" sz="1400" dirty="0">
                <a:solidFill>
                  <a:schemeClr val="tx1"/>
                </a:solidFill>
              </a:rPr>
              <a:t>  to facilitate identification of best practises and sharing of lessons learnt</a:t>
            </a:r>
            <a:endParaRPr lang="en-US" sz="1400" dirty="0">
              <a:solidFill>
                <a:schemeClr val="tx1"/>
              </a:solidFill>
            </a:endParaRPr>
          </a:p>
        </p:txBody>
      </p:sp>
      <p:sp>
        <p:nvSpPr>
          <p:cNvPr id="16" name="Rectangle 15"/>
          <p:cNvSpPr/>
          <p:nvPr/>
        </p:nvSpPr>
        <p:spPr>
          <a:xfrm>
            <a:off x="2020345" y="1645595"/>
            <a:ext cx="1659357" cy="3271462"/>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Cooperating with </a:t>
            </a:r>
            <a:r>
              <a:rPr lang="en-GB" sz="1400" b="1" dirty="0">
                <a:solidFill>
                  <a:schemeClr val="tx1"/>
                </a:solidFill>
              </a:rPr>
              <a:t>CM experts, practitioners and solution providers</a:t>
            </a:r>
            <a:r>
              <a:rPr lang="en-GB" sz="1400" dirty="0">
                <a:solidFill>
                  <a:schemeClr val="tx1"/>
                </a:solidFill>
              </a:rPr>
              <a:t> external to DRIVER+</a:t>
            </a:r>
            <a:endParaRPr lang="en-US" sz="1400" dirty="0">
              <a:solidFill>
                <a:schemeClr val="tx1"/>
              </a:solidFill>
            </a:endParaRPr>
          </a:p>
        </p:txBody>
      </p:sp>
      <p:sp>
        <p:nvSpPr>
          <p:cNvPr id="17" name="Rectangle 16"/>
          <p:cNvSpPr/>
          <p:nvPr/>
        </p:nvSpPr>
        <p:spPr>
          <a:xfrm>
            <a:off x="3732159" y="1645595"/>
            <a:ext cx="1659357" cy="3271461"/>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Organising </a:t>
            </a:r>
            <a:r>
              <a:rPr lang="en-GB" sz="1400" b="1" dirty="0">
                <a:solidFill>
                  <a:schemeClr val="tx1"/>
                </a:solidFill>
              </a:rPr>
              <a:t>I4CM events (Innovation for Crisis Management)</a:t>
            </a:r>
            <a:r>
              <a:rPr lang="en-GB" sz="1400" dirty="0">
                <a:solidFill>
                  <a:schemeClr val="tx1"/>
                </a:solidFill>
              </a:rPr>
              <a:t> that bring together solution providers practitioners at local/regional level and relay the Community of Users on European level</a:t>
            </a:r>
          </a:p>
        </p:txBody>
      </p:sp>
      <p:sp>
        <p:nvSpPr>
          <p:cNvPr id="18" name="Rectangle 17"/>
          <p:cNvSpPr/>
          <p:nvPr/>
        </p:nvSpPr>
        <p:spPr>
          <a:xfrm>
            <a:off x="5455124" y="1655183"/>
            <a:ext cx="1659357" cy="3261873"/>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altLang="en-US" sz="1400" dirty="0"/>
          </a:p>
          <a:p>
            <a:endParaRPr lang="en-GB" altLang="en-US" sz="1400" dirty="0"/>
          </a:p>
          <a:p>
            <a:endParaRPr lang="en-GB" altLang="en-US" sz="1400" dirty="0"/>
          </a:p>
          <a:p>
            <a:r>
              <a:rPr lang="en-GB" sz="1400" dirty="0">
                <a:solidFill>
                  <a:schemeClr val="tx1"/>
                </a:solidFill>
              </a:rPr>
              <a:t>Developing new standards and/or contributing to ongoing and future </a:t>
            </a:r>
            <a:r>
              <a:rPr lang="en-GB" sz="1400" b="1" dirty="0">
                <a:solidFill>
                  <a:schemeClr val="tx1"/>
                </a:solidFill>
              </a:rPr>
              <a:t>standard development</a:t>
            </a:r>
            <a:endParaRPr lang="fr-FR" altLang="en-US" sz="1400" dirty="0">
              <a:solidFill>
                <a:schemeClr val="tx1"/>
              </a:solidFill>
            </a:endParaRPr>
          </a:p>
        </p:txBody>
      </p:sp>
      <p:sp>
        <p:nvSpPr>
          <p:cNvPr id="28" name="TextBox 19"/>
          <p:cNvSpPr txBox="1">
            <a:spLocks noChangeArrowheads="1"/>
          </p:cNvSpPr>
          <p:nvPr/>
        </p:nvSpPr>
        <p:spPr bwMode="auto">
          <a:xfrm>
            <a:off x="332361" y="1645596"/>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2025603" y="1655183"/>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30" name="TextBox 29"/>
          <p:cNvSpPr txBox="1">
            <a:spLocks noChangeArrowheads="1"/>
          </p:cNvSpPr>
          <p:nvPr/>
        </p:nvSpPr>
        <p:spPr bwMode="auto">
          <a:xfrm>
            <a:off x="3737417" y="164559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Box 19"/>
          <p:cNvSpPr txBox="1">
            <a:spLocks noChangeArrowheads="1"/>
          </p:cNvSpPr>
          <p:nvPr/>
        </p:nvSpPr>
        <p:spPr bwMode="auto">
          <a:xfrm>
            <a:off x="5501668" y="1645594"/>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32" name="Rectangle 31"/>
          <p:cNvSpPr/>
          <p:nvPr/>
        </p:nvSpPr>
        <p:spPr>
          <a:xfrm>
            <a:off x="7178089" y="1652410"/>
            <a:ext cx="1659357" cy="32646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fr-FR" altLang="en-US" sz="1400" dirty="0"/>
          </a:p>
          <a:p>
            <a:endParaRPr lang="fr-FR" altLang="en-US" sz="1400" dirty="0"/>
          </a:p>
          <a:p>
            <a:endParaRPr lang="fr-FR" altLang="en-US" sz="1400" dirty="0"/>
          </a:p>
          <a:p>
            <a:r>
              <a:rPr lang="en-GB" sz="1400" dirty="0">
                <a:solidFill>
                  <a:schemeClr val="tx1"/>
                </a:solidFill>
              </a:rPr>
              <a:t>Organising </a:t>
            </a:r>
            <a:r>
              <a:rPr lang="en-GB" sz="1400" b="1" dirty="0">
                <a:solidFill>
                  <a:schemeClr val="tx1"/>
                </a:solidFill>
              </a:rPr>
              <a:t>3 Policy-Research Roundtables</a:t>
            </a:r>
            <a:r>
              <a:rPr lang="en-GB" sz="1400" dirty="0">
                <a:solidFill>
                  <a:schemeClr val="tx1"/>
                </a:solidFill>
              </a:rPr>
              <a:t> to exchange with policy-makers on project results and potential EU policy implications</a:t>
            </a:r>
            <a:endParaRPr lang="nl-NL" altLang="en-US" sz="1400" dirty="0">
              <a:solidFill>
                <a:schemeClr val="tx1"/>
              </a:solidFill>
            </a:endParaRPr>
          </a:p>
        </p:txBody>
      </p:sp>
      <p:sp>
        <p:nvSpPr>
          <p:cNvPr id="33" name="TextBox 19"/>
          <p:cNvSpPr txBox="1">
            <a:spLocks noChangeArrowheads="1"/>
          </p:cNvSpPr>
          <p:nvPr/>
        </p:nvSpPr>
        <p:spPr bwMode="auto">
          <a:xfrm>
            <a:off x="7224633" y="1642821"/>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5.</a:t>
            </a:r>
          </a:p>
        </p:txBody>
      </p:sp>
      <p:sp>
        <p:nvSpPr>
          <p:cNvPr id="3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Enhancing the shared understanding by:</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1345292779"/>
      </p:ext>
    </p:extLst>
  </p:cSld>
  <p:clrMapOvr>
    <a:masterClrMapping/>
  </p:clrMapOvr>
  <mc:AlternateContent xmlns:mc="http://schemas.openxmlformats.org/markup-compatibility/2006" xmlns:p14="http://schemas.microsoft.com/office/powerpoint/2010/main">
    <mc:Choice Requires="p14">
      <p:transition spd="slow" p14:dur="3000" advClick="0" advTm="7000">
        <p:cut/>
      </p:transition>
    </mc:Choice>
    <mc:Fallback xmlns="">
      <p:transition spd="slow"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l\Desktop\DRIVER Plus - 2017 - 2019\SP50\MarCom\Photos\DRIVER+ photo 4 © XVR.JP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31271"/>
          <a:stretch/>
        </p:blipFill>
        <p:spPr bwMode="auto">
          <a:xfrm>
            <a:off x="0" y="-624028"/>
            <a:ext cx="9144000" cy="57675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160" y="3505200"/>
            <a:ext cx="9433560" cy="2042160"/>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5"/>
          <p:cNvSpPr txBox="1">
            <a:spLocks/>
          </p:cNvSpPr>
          <p:nvPr/>
        </p:nvSpPr>
        <p:spPr>
          <a:xfrm>
            <a:off x="261257" y="3609694"/>
            <a:ext cx="8784772"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Innovation is therefore critical, but will only be successful if it is relevant and accessible to practitioners and operators. CM innovation must therefore be capable of meeting these multifaceted challenges and delivering solutions that are modular, flexible and adaptable. </a:t>
            </a:r>
          </a:p>
          <a:p>
            <a:pPr marL="0" indent="0" algn="ctr" defTabSz="914400">
              <a:spcBef>
                <a:spcPts val="0"/>
              </a:spcBef>
              <a:buClrTx/>
              <a:buNone/>
              <a:defRPr/>
            </a:pPr>
            <a:endParaRPr lang="en-GB" sz="2000" dirty="0"/>
          </a:p>
        </p:txBody>
      </p:sp>
    </p:spTree>
    <p:extLst>
      <p:ext uri="{BB962C8B-B14F-4D97-AF65-F5344CB8AC3E}">
        <p14:creationId xmlns:p14="http://schemas.microsoft.com/office/powerpoint/2010/main" val="2838615173"/>
      </p:ext>
    </p:extLst>
  </p:cSld>
  <p:clrMapOvr>
    <a:masterClrMapping/>
  </p:clrMapOvr>
  <mc:AlternateContent xmlns:mc="http://schemas.openxmlformats.org/markup-compatibility/2006" xmlns:p14="http://schemas.microsoft.com/office/powerpoint/2010/main">
    <mc:Choice Requires="p14">
      <p:transition p14:dur="100" advClick="0" advTm="8000">
        <p:cut/>
      </p:transition>
    </mc:Choice>
    <mc:Fallback xmlns="">
      <p:transition advClick="0" advTm="8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689" y="-109258"/>
            <a:ext cx="1391535" cy="1969198"/>
          </a:xfrm>
          <a:prstGeom prst="rect">
            <a:avLst/>
          </a:prstGeom>
        </p:spPr>
      </p:pic>
      <p:sp>
        <p:nvSpPr>
          <p:cNvPr id="15" name="Rectangle 14"/>
          <p:cNvSpPr/>
          <p:nvPr/>
        </p:nvSpPr>
        <p:spPr>
          <a:xfrm>
            <a:off x="308531" y="1650201"/>
            <a:ext cx="1659357" cy="3266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Building and structuring a dedicated </a:t>
            </a:r>
            <a:r>
              <a:rPr lang="en-GB" sz="1400" b="1" dirty="0">
                <a:solidFill>
                  <a:schemeClr val="tx1"/>
                </a:solidFill>
              </a:rPr>
              <a:t>Community of Practice in Crisis Management</a:t>
            </a:r>
            <a:r>
              <a:rPr lang="en-GB" sz="1400" dirty="0">
                <a:solidFill>
                  <a:schemeClr val="tx1"/>
                </a:solidFill>
              </a:rPr>
              <a:t>  to facilitate identification of best practises and sharing of lessons learnt</a:t>
            </a:r>
            <a:endParaRPr lang="en-US" sz="1400" dirty="0">
              <a:solidFill>
                <a:schemeClr val="tx1"/>
              </a:solidFill>
            </a:endParaRPr>
          </a:p>
        </p:txBody>
      </p:sp>
      <p:sp>
        <p:nvSpPr>
          <p:cNvPr id="16" name="Rectangle 15"/>
          <p:cNvSpPr/>
          <p:nvPr/>
        </p:nvSpPr>
        <p:spPr>
          <a:xfrm>
            <a:off x="2020345" y="1645595"/>
            <a:ext cx="1659357" cy="3271462"/>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Cooperating with </a:t>
            </a:r>
            <a:r>
              <a:rPr lang="en-GB" sz="1400" b="1" dirty="0">
                <a:solidFill>
                  <a:schemeClr val="tx1"/>
                </a:solidFill>
              </a:rPr>
              <a:t>CM experts, practitioners and solution providers</a:t>
            </a:r>
            <a:r>
              <a:rPr lang="en-GB" sz="1400" dirty="0">
                <a:solidFill>
                  <a:schemeClr val="tx1"/>
                </a:solidFill>
              </a:rPr>
              <a:t> external to DRIVER+</a:t>
            </a:r>
            <a:endParaRPr lang="en-US" sz="1400" dirty="0">
              <a:solidFill>
                <a:schemeClr val="tx1"/>
              </a:solidFill>
            </a:endParaRPr>
          </a:p>
        </p:txBody>
      </p:sp>
      <p:sp>
        <p:nvSpPr>
          <p:cNvPr id="17" name="Rectangle 16"/>
          <p:cNvSpPr/>
          <p:nvPr/>
        </p:nvSpPr>
        <p:spPr>
          <a:xfrm>
            <a:off x="3732159" y="1645595"/>
            <a:ext cx="1659357" cy="327146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Organising </a:t>
            </a:r>
            <a:r>
              <a:rPr lang="en-GB" sz="1400" b="1" dirty="0">
                <a:solidFill>
                  <a:schemeClr val="tx1"/>
                </a:solidFill>
              </a:rPr>
              <a:t>I4CM events (Innovation for Crisis Management)</a:t>
            </a:r>
            <a:r>
              <a:rPr lang="en-GB" sz="1400" dirty="0">
                <a:solidFill>
                  <a:schemeClr val="tx1"/>
                </a:solidFill>
              </a:rPr>
              <a:t> that bring together solution providers practitioners at local/regional level and relay the Community of Users on European level</a:t>
            </a:r>
          </a:p>
        </p:txBody>
      </p:sp>
      <p:sp>
        <p:nvSpPr>
          <p:cNvPr id="18" name="Rectangle 17"/>
          <p:cNvSpPr/>
          <p:nvPr/>
        </p:nvSpPr>
        <p:spPr>
          <a:xfrm>
            <a:off x="5455124" y="1655183"/>
            <a:ext cx="1659357" cy="3261873"/>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altLang="en-US" sz="1400" dirty="0"/>
          </a:p>
          <a:p>
            <a:endParaRPr lang="en-GB" altLang="en-US" sz="1400" dirty="0"/>
          </a:p>
          <a:p>
            <a:endParaRPr lang="en-GB" altLang="en-US" sz="1400" dirty="0"/>
          </a:p>
          <a:p>
            <a:r>
              <a:rPr lang="en-GB" sz="1400" dirty="0">
                <a:solidFill>
                  <a:schemeClr val="tx1"/>
                </a:solidFill>
              </a:rPr>
              <a:t>Developing new standards and/or contributing to ongoing and future </a:t>
            </a:r>
            <a:r>
              <a:rPr lang="en-GB" sz="1400" b="1" dirty="0">
                <a:solidFill>
                  <a:schemeClr val="tx1"/>
                </a:solidFill>
              </a:rPr>
              <a:t>standard development</a:t>
            </a:r>
            <a:endParaRPr lang="fr-FR" altLang="en-US" sz="1400" dirty="0">
              <a:solidFill>
                <a:schemeClr val="tx1"/>
              </a:solidFill>
            </a:endParaRPr>
          </a:p>
        </p:txBody>
      </p:sp>
      <p:sp>
        <p:nvSpPr>
          <p:cNvPr id="28" name="TextBox 19"/>
          <p:cNvSpPr txBox="1">
            <a:spLocks noChangeArrowheads="1"/>
          </p:cNvSpPr>
          <p:nvPr/>
        </p:nvSpPr>
        <p:spPr bwMode="auto">
          <a:xfrm>
            <a:off x="332361" y="1645596"/>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2025603" y="1655183"/>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30" name="TextBox 29"/>
          <p:cNvSpPr txBox="1">
            <a:spLocks noChangeArrowheads="1"/>
          </p:cNvSpPr>
          <p:nvPr/>
        </p:nvSpPr>
        <p:spPr bwMode="auto">
          <a:xfrm>
            <a:off x="3737417" y="164559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Box 19"/>
          <p:cNvSpPr txBox="1">
            <a:spLocks noChangeArrowheads="1"/>
          </p:cNvSpPr>
          <p:nvPr/>
        </p:nvSpPr>
        <p:spPr bwMode="auto">
          <a:xfrm>
            <a:off x="5501668" y="1645594"/>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32" name="Rectangle 31"/>
          <p:cNvSpPr/>
          <p:nvPr/>
        </p:nvSpPr>
        <p:spPr>
          <a:xfrm>
            <a:off x="7178089" y="1652410"/>
            <a:ext cx="1659357" cy="326464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fr-FR" altLang="en-US" sz="1400" dirty="0"/>
          </a:p>
          <a:p>
            <a:endParaRPr lang="fr-FR" altLang="en-US" sz="1400" dirty="0"/>
          </a:p>
          <a:p>
            <a:endParaRPr lang="fr-FR" altLang="en-US" sz="1400" dirty="0"/>
          </a:p>
          <a:p>
            <a:r>
              <a:rPr lang="en-GB" sz="1400" dirty="0">
                <a:solidFill>
                  <a:schemeClr val="tx1"/>
                </a:solidFill>
              </a:rPr>
              <a:t>Organising </a:t>
            </a:r>
            <a:r>
              <a:rPr lang="en-GB" sz="1400" b="1" dirty="0">
                <a:solidFill>
                  <a:schemeClr val="tx1"/>
                </a:solidFill>
              </a:rPr>
              <a:t>3 Policy-Research Roundtables</a:t>
            </a:r>
            <a:r>
              <a:rPr lang="en-GB" sz="1400" dirty="0">
                <a:solidFill>
                  <a:schemeClr val="tx1"/>
                </a:solidFill>
              </a:rPr>
              <a:t> to exchange with policy-makers on project results and potential EU policy implications</a:t>
            </a:r>
            <a:endParaRPr lang="nl-NL" altLang="en-US" sz="1400" dirty="0">
              <a:solidFill>
                <a:schemeClr val="tx1"/>
              </a:solidFill>
            </a:endParaRPr>
          </a:p>
        </p:txBody>
      </p:sp>
      <p:sp>
        <p:nvSpPr>
          <p:cNvPr id="33" name="TextBox 19"/>
          <p:cNvSpPr txBox="1">
            <a:spLocks noChangeArrowheads="1"/>
          </p:cNvSpPr>
          <p:nvPr/>
        </p:nvSpPr>
        <p:spPr bwMode="auto">
          <a:xfrm>
            <a:off x="7224633" y="1642821"/>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5.</a:t>
            </a:r>
          </a:p>
        </p:txBody>
      </p:sp>
      <p:sp>
        <p:nvSpPr>
          <p:cNvPr id="3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Enhancing the shared understanding by:</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1345292779"/>
      </p:ext>
    </p:extLst>
  </p:cSld>
  <p:clrMapOvr>
    <a:masterClrMapping/>
  </p:clrMapOvr>
  <mc:AlternateContent xmlns:mc="http://schemas.openxmlformats.org/markup-compatibility/2006" xmlns:p14="http://schemas.microsoft.com/office/powerpoint/2010/main">
    <mc:Choice Requires="p14">
      <p:transition spd="slow" p14:dur="3000" advClick="0" advTm="6000">
        <p:cut/>
      </p:transition>
    </mc:Choice>
    <mc:Fallback xmlns="">
      <p:transition spd="slow"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689" y="-109258"/>
            <a:ext cx="1391535" cy="1969198"/>
          </a:xfrm>
          <a:prstGeom prst="rect">
            <a:avLst/>
          </a:prstGeom>
        </p:spPr>
      </p:pic>
      <p:sp>
        <p:nvSpPr>
          <p:cNvPr id="15" name="Rectangle 14"/>
          <p:cNvSpPr/>
          <p:nvPr/>
        </p:nvSpPr>
        <p:spPr>
          <a:xfrm>
            <a:off x="308531" y="1650201"/>
            <a:ext cx="1659357" cy="3266856"/>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Building and structuring a dedicated </a:t>
            </a:r>
            <a:r>
              <a:rPr lang="en-GB" sz="1400" b="1" dirty="0">
                <a:solidFill>
                  <a:schemeClr val="tx1"/>
                </a:solidFill>
              </a:rPr>
              <a:t>Community of Practice in Crisis Management</a:t>
            </a:r>
            <a:r>
              <a:rPr lang="en-GB" sz="1400" dirty="0">
                <a:solidFill>
                  <a:schemeClr val="tx1"/>
                </a:solidFill>
              </a:rPr>
              <a:t>  to facilitate identification of best practises and sharing of lessons learnt</a:t>
            </a:r>
            <a:endParaRPr lang="en-US" sz="1400" dirty="0">
              <a:solidFill>
                <a:schemeClr val="tx1"/>
              </a:solidFill>
            </a:endParaRPr>
          </a:p>
        </p:txBody>
      </p:sp>
      <p:sp>
        <p:nvSpPr>
          <p:cNvPr id="16" name="Rectangle 15"/>
          <p:cNvSpPr/>
          <p:nvPr/>
        </p:nvSpPr>
        <p:spPr>
          <a:xfrm>
            <a:off x="2020345" y="1645595"/>
            <a:ext cx="1659357" cy="3271462"/>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Cooperating with </a:t>
            </a:r>
            <a:r>
              <a:rPr lang="en-GB" sz="1400" b="1" dirty="0">
                <a:solidFill>
                  <a:schemeClr val="tx1"/>
                </a:solidFill>
              </a:rPr>
              <a:t>CM experts, practitioners and solution providers</a:t>
            </a:r>
            <a:r>
              <a:rPr lang="en-GB" sz="1400" dirty="0">
                <a:solidFill>
                  <a:schemeClr val="tx1"/>
                </a:solidFill>
              </a:rPr>
              <a:t> external to DRIVER+</a:t>
            </a:r>
            <a:endParaRPr lang="en-US" sz="1400" dirty="0">
              <a:solidFill>
                <a:schemeClr val="tx1"/>
              </a:solidFill>
            </a:endParaRPr>
          </a:p>
        </p:txBody>
      </p:sp>
      <p:sp>
        <p:nvSpPr>
          <p:cNvPr id="17" name="Rectangle 16"/>
          <p:cNvSpPr/>
          <p:nvPr/>
        </p:nvSpPr>
        <p:spPr>
          <a:xfrm>
            <a:off x="3732159" y="1645595"/>
            <a:ext cx="1659357" cy="3271461"/>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p>
          <a:p>
            <a:endParaRPr lang="en-US" sz="1400" dirty="0"/>
          </a:p>
          <a:p>
            <a:endParaRPr lang="en-US" sz="1400" dirty="0"/>
          </a:p>
          <a:p>
            <a:r>
              <a:rPr lang="en-GB" sz="1400" dirty="0">
                <a:solidFill>
                  <a:schemeClr val="tx1"/>
                </a:solidFill>
              </a:rPr>
              <a:t>Organising </a:t>
            </a:r>
            <a:r>
              <a:rPr lang="en-GB" sz="1400" b="1" dirty="0">
                <a:solidFill>
                  <a:schemeClr val="tx1"/>
                </a:solidFill>
              </a:rPr>
              <a:t>I4CM events (Innovation for Crisis Management)</a:t>
            </a:r>
            <a:r>
              <a:rPr lang="en-GB" sz="1400" dirty="0">
                <a:solidFill>
                  <a:schemeClr val="tx1"/>
                </a:solidFill>
              </a:rPr>
              <a:t> that bring together solution providers practitioners at local/regional level and relay the Community of Users on European level</a:t>
            </a:r>
          </a:p>
        </p:txBody>
      </p:sp>
      <p:sp>
        <p:nvSpPr>
          <p:cNvPr id="18" name="Rectangle 17"/>
          <p:cNvSpPr/>
          <p:nvPr/>
        </p:nvSpPr>
        <p:spPr>
          <a:xfrm>
            <a:off x="5455124" y="1655183"/>
            <a:ext cx="1659357" cy="3261873"/>
          </a:xfrm>
          <a:prstGeom prst="rect">
            <a:avLst/>
          </a:prstGeom>
          <a:solidFill>
            <a:srgbClr val="F3B32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GB" altLang="en-US" sz="1400" dirty="0"/>
          </a:p>
          <a:p>
            <a:endParaRPr lang="en-GB" altLang="en-US" sz="1400" dirty="0"/>
          </a:p>
          <a:p>
            <a:endParaRPr lang="en-GB" altLang="en-US" sz="1400" dirty="0"/>
          </a:p>
          <a:p>
            <a:r>
              <a:rPr lang="en-GB" sz="1400" dirty="0">
                <a:solidFill>
                  <a:schemeClr val="tx1"/>
                </a:solidFill>
              </a:rPr>
              <a:t>Developing new standards and/or contributing to ongoing and future </a:t>
            </a:r>
            <a:r>
              <a:rPr lang="en-GB" sz="1400" b="1" dirty="0">
                <a:solidFill>
                  <a:schemeClr val="tx1"/>
                </a:solidFill>
              </a:rPr>
              <a:t>standard development</a:t>
            </a:r>
            <a:endParaRPr lang="fr-FR" altLang="en-US" sz="1400" dirty="0">
              <a:solidFill>
                <a:schemeClr val="tx1"/>
              </a:solidFill>
            </a:endParaRPr>
          </a:p>
        </p:txBody>
      </p:sp>
      <p:sp>
        <p:nvSpPr>
          <p:cNvPr id="28" name="TextBox 19"/>
          <p:cNvSpPr txBox="1">
            <a:spLocks noChangeArrowheads="1"/>
          </p:cNvSpPr>
          <p:nvPr/>
        </p:nvSpPr>
        <p:spPr bwMode="auto">
          <a:xfrm>
            <a:off x="332361" y="1645596"/>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1.</a:t>
            </a:r>
          </a:p>
        </p:txBody>
      </p:sp>
      <p:sp>
        <p:nvSpPr>
          <p:cNvPr id="29" name="TextBox 19"/>
          <p:cNvSpPr txBox="1">
            <a:spLocks noChangeArrowheads="1"/>
          </p:cNvSpPr>
          <p:nvPr/>
        </p:nvSpPr>
        <p:spPr bwMode="auto">
          <a:xfrm>
            <a:off x="2025603" y="1655183"/>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2.</a:t>
            </a:r>
          </a:p>
        </p:txBody>
      </p:sp>
      <p:sp>
        <p:nvSpPr>
          <p:cNvPr id="30" name="TextBox 29"/>
          <p:cNvSpPr txBox="1">
            <a:spLocks noChangeArrowheads="1"/>
          </p:cNvSpPr>
          <p:nvPr/>
        </p:nvSpPr>
        <p:spPr bwMode="auto">
          <a:xfrm>
            <a:off x="3737417" y="1645595"/>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3.</a:t>
            </a:r>
          </a:p>
        </p:txBody>
      </p:sp>
      <p:sp>
        <p:nvSpPr>
          <p:cNvPr id="31" name="TextBox 19"/>
          <p:cNvSpPr txBox="1">
            <a:spLocks noChangeArrowheads="1"/>
          </p:cNvSpPr>
          <p:nvPr/>
        </p:nvSpPr>
        <p:spPr bwMode="auto">
          <a:xfrm>
            <a:off x="5501668" y="1645594"/>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4.</a:t>
            </a:r>
          </a:p>
        </p:txBody>
      </p:sp>
      <p:sp>
        <p:nvSpPr>
          <p:cNvPr id="32" name="Rectangle 31"/>
          <p:cNvSpPr/>
          <p:nvPr/>
        </p:nvSpPr>
        <p:spPr>
          <a:xfrm>
            <a:off x="7178089" y="1652410"/>
            <a:ext cx="1659357" cy="3264646"/>
          </a:xfrm>
          <a:prstGeom prst="rect">
            <a:avLst/>
          </a:prstGeom>
          <a:solidFill>
            <a:srgbClr val="F3B329"/>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fr-FR" altLang="en-US" sz="1400" dirty="0"/>
          </a:p>
          <a:p>
            <a:endParaRPr lang="fr-FR" altLang="en-US" sz="1400" dirty="0"/>
          </a:p>
          <a:p>
            <a:endParaRPr lang="fr-FR" altLang="en-US" sz="1400" dirty="0"/>
          </a:p>
          <a:p>
            <a:r>
              <a:rPr lang="en-GB" sz="1400" dirty="0">
                <a:solidFill>
                  <a:schemeClr val="tx1"/>
                </a:solidFill>
              </a:rPr>
              <a:t>Organising </a:t>
            </a:r>
            <a:r>
              <a:rPr lang="en-GB" sz="1400" b="1" dirty="0">
                <a:solidFill>
                  <a:schemeClr val="tx1"/>
                </a:solidFill>
              </a:rPr>
              <a:t>3 Policy-Research Roundtables</a:t>
            </a:r>
            <a:r>
              <a:rPr lang="en-GB" sz="1400" dirty="0">
                <a:solidFill>
                  <a:schemeClr val="tx1"/>
                </a:solidFill>
              </a:rPr>
              <a:t> to exchange with policy-makers on project results and potential EU policy implications</a:t>
            </a:r>
            <a:endParaRPr lang="nl-NL" altLang="en-US" sz="1400" dirty="0">
              <a:solidFill>
                <a:schemeClr val="tx1"/>
              </a:solidFill>
            </a:endParaRPr>
          </a:p>
        </p:txBody>
      </p:sp>
      <p:sp>
        <p:nvSpPr>
          <p:cNvPr id="33" name="TextBox 19"/>
          <p:cNvSpPr txBox="1">
            <a:spLocks noChangeArrowheads="1"/>
          </p:cNvSpPr>
          <p:nvPr/>
        </p:nvSpPr>
        <p:spPr bwMode="auto">
          <a:xfrm>
            <a:off x="7224633" y="1642821"/>
            <a:ext cx="84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000">
                <a:solidFill>
                  <a:srgbClr val="000000"/>
                </a:solidFill>
                <a:latin typeface="Calibri" pitchFamily="34" charset="0"/>
              </a:defRPr>
            </a:lvl1pPr>
            <a:lvl2pPr marL="742950" indent="-285750">
              <a:spcBef>
                <a:spcPts val="550"/>
              </a:spcBef>
              <a:buClr>
                <a:schemeClr val="accent1"/>
              </a:buClr>
              <a:buSzPct val="70000"/>
              <a:buFont typeface="Wingdings 2" pitchFamily="18" charset="2"/>
              <a:buChar char=""/>
              <a:defRPr>
                <a:solidFill>
                  <a:srgbClr val="000000"/>
                </a:solidFill>
                <a:latin typeface="Calibri" pitchFamily="34" charset="0"/>
              </a:defRPr>
            </a:lvl2pPr>
            <a:lvl3pPr marL="1143000" indent="-228600">
              <a:spcBef>
                <a:spcPts val="500"/>
              </a:spcBef>
              <a:buClr>
                <a:schemeClr val="accent2"/>
              </a:buClr>
              <a:buSzPct val="75000"/>
              <a:buFont typeface="Wingdings" pitchFamily="2" charset="2"/>
              <a:buChar char=""/>
              <a:defRPr sz="1600">
                <a:solidFill>
                  <a:srgbClr val="000000"/>
                </a:solidFill>
                <a:latin typeface="Calibri" pitchFamily="34" charset="0"/>
              </a:defRPr>
            </a:lvl3pPr>
            <a:lvl4pPr marL="1600200" indent="-228600">
              <a:spcBef>
                <a:spcPts val="400"/>
              </a:spcBef>
              <a:buClr>
                <a:srgbClr val="6DAA2D"/>
              </a:buClr>
              <a:buSzPct val="75000"/>
              <a:buFont typeface="Wingdings" pitchFamily="2" charset="2"/>
              <a:buChar char=""/>
              <a:defRPr sz="1400">
                <a:solidFill>
                  <a:srgbClr val="000000"/>
                </a:solidFill>
                <a:latin typeface="Calibri" pitchFamily="34" charset="0"/>
              </a:defRPr>
            </a:lvl4pPr>
            <a:lvl5pPr marL="2057400" indent="-228600">
              <a:spcBef>
                <a:spcPts val="400"/>
              </a:spcBef>
              <a:buClr>
                <a:srgbClr val="A7D973"/>
              </a:buClr>
              <a:buSzPct val="65000"/>
              <a:buFont typeface="Wingdings" pitchFamily="2" charset="2"/>
              <a:buChar char=""/>
              <a:defRPr sz="1400">
                <a:solidFill>
                  <a:srgbClr val="000000"/>
                </a:solidFill>
                <a:latin typeface="Calibri" pitchFamily="34" charset="0"/>
              </a:defRPr>
            </a:lvl5pPr>
            <a:lvl6pPr marL="25146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6pPr>
            <a:lvl7pPr marL="29718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7pPr>
            <a:lvl8pPr marL="34290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8pPr>
            <a:lvl9pPr marL="3886200" indent="-228600" eaLnBrk="0" fontAlgn="base" hangingPunct="0">
              <a:spcBef>
                <a:spcPts val="400"/>
              </a:spcBef>
              <a:spcAft>
                <a:spcPct val="0"/>
              </a:spcAft>
              <a:buClr>
                <a:srgbClr val="A7D973"/>
              </a:buClr>
              <a:buSzPct val="65000"/>
              <a:buFont typeface="Wingdings" pitchFamily="2" charset="2"/>
              <a:buChar char=""/>
              <a:defRPr sz="1400">
                <a:solidFill>
                  <a:srgbClr val="000000"/>
                </a:solidFill>
                <a:latin typeface="Calibri" pitchFamily="34" charset="0"/>
              </a:defRPr>
            </a:lvl9pPr>
          </a:lstStyle>
          <a:p>
            <a:pPr eaLnBrk="1" hangingPunct="1">
              <a:spcBef>
                <a:spcPct val="0"/>
              </a:spcBef>
              <a:buClrTx/>
              <a:buSzTx/>
              <a:buFontTx/>
              <a:buNone/>
            </a:pPr>
            <a:r>
              <a:rPr lang="en-GB" altLang="en-US" sz="3600" dirty="0">
                <a:solidFill>
                  <a:srgbClr val="1F497E"/>
                </a:solidFill>
                <a:latin typeface="Brandon Text" charset="0"/>
                <a:ea typeface="Brandon Text" charset="0"/>
                <a:cs typeface="Brandon Text" charset="0"/>
              </a:rPr>
              <a:t>5.</a:t>
            </a:r>
          </a:p>
        </p:txBody>
      </p:sp>
      <p:sp>
        <p:nvSpPr>
          <p:cNvPr id="34" name="Text Placeholder 5"/>
          <p:cNvSpPr txBox="1">
            <a:spLocks/>
          </p:cNvSpPr>
          <p:nvPr/>
        </p:nvSpPr>
        <p:spPr>
          <a:xfrm>
            <a:off x="2702363" y="633947"/>
            <a:ext cx="5833974"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a:solidFill>
                  <a:schemeClr val="bg1"/>
                </a:solidFill>
                <a:latin typeface="Brandon Text"/>
              </a:rPr>
              <a:t>Enhancing the shared understanding by:</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1345292779"/>
      </p:ext>
    </p:extLst>
  </p:cSld>
  <p:clrMapOvr>
    <a:masterClrMapping/>
  </p:clrMapOvr>
  <mc:AlternateContent xmlns:mc="http://schemas.openxmlformats.org/markup-compatibility/2006" xmlns:p14="http://schemas.microsoft.com/office/powerpoint/2010/main">
    <mc:Choice Requires="p14">
      <p:transition spd="slow" p14:dur="3000" advClick="0" advTm="7000">
        <p:cut/>
      </p:transition>
    </mc:Choice>
    <mc:Fallback xmlns="">
      <p:transition spd="slow"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ext Placeholder 5"/>
          <p:cNvSpPr txBox="1">
            <a:spLocks/>
          </p:cNvSpPr>
          <p:nvPr/>
        </p:nvSpPr>
        <p:spPr>
          <a:xfrm>
            <a:off x="255814" y="312963"/>
            <a:ext cx="8632371" cy="928546"/>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4800" b="1" dirty="0">
                <a:solidFill>
                  <a:schemeClr val="bg1"/>
                </a:solidFill>
                <a:latin typeface="Brandon Text"/>
              </a:rPr>
              <a:t>But…</a:t>
            </a:r>
          </a:p>
        </p:txBody>
      </p:sp>
      <p:sp>
        <p:nvSpPr>
          <p:cNvPr id="5" name="Text Placeholder 5"/>
          <p:cNvSpPr txBox="1">
            <a:spLocks/>
          </p:cNvSpPr>
          <p:nvPr/>
        </p:nvSpPr>
        <p:spPr>
          <a:xfrm>
            <a:off x="255812" y="1146074"/>
            <a:ext cx="8632371" cy="898065"/>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sz="3600" b="1" dirty="0">
                <a:solidFill>
                  <a:schemeClr val="bg1"/>
                </a:solidFill>
                <a:latin typeface="Brandon Text"/>
              </a:rPr>
              <a:t>How will we reach these 3 objectives?</a:t>
            </a:r>
            <a:endParaRPr lang="en-GB" altLang="en-US" sz="13800" b="1" dirty="0">
              <a:solidFill>
                <a:schemeClr val="bg1"/>
              </a:solidFill>
              <a:latin typeface="Brandon Text"/>
            </a:endParaRPr>
          </a:p>
        </p:txBody>
      </p:sp>
      <p:grpSp>
        <p:nvGrpSpPr>
          <p:cNvPr id="3" name="Group 2"/>
          <p:cNvGrpSpPr/>
          <p:nvPr/>
        </p:nvGrpSpPr>
        <p:grpSpPr>
          <a:xfrm>
            <a:off x="117706" y="2195929"/>
            <a:ext cx="8993074" cy="2805177"/>
            <a:chOff x="117706" y="2195929"/>
            <a:chExt cx="8993074" cy="2805177"/>
          </a:xfrm>
        </p:grpSpPr>
        <p:sp>
          <p:nvSpPr>
            <p:cNvPr id="10" name="Text Placeholder 5"/>
            <p:cNvSpPr txBox="1">
              <a:spLocks/>
            </p:cNvSpPr>
            <p:nvPr/>
          </p:nvSpPr>
          <p:spPr>
            <a:xfrm>
              <a:off x="117706" y="3644547"/>
              <a:ext cx="2266700" cy="13565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b="1" dirty="0">
                  <a:solidFill>
                    <a:schemeClr val="bg1"/>
                  </a:solidFill>
                  <a:latin typeface="Brandon Text"/>
                </a:rPr>
                <a:t>To develop a pan-European Test-bed  for Crisis Management</a:t>
              </a:r>
            </a:p>
            <a:p>
              <a:pPr marL="0" indent="0" algn="ctr">
                <a:buNone/>
              </a:pPr>
              <a:r>
                <a:rPr lang="en-GB" altLang="en-US" b="1" dirty="0">
                  <a:solidFill>
                    <a:schemeClr val="bg1"/>
                  </a:solidFill>
                  <a:latin typeface="Brandon Text"/>
                </a:rPr>
                <a:t>capability development</a:t>
              </a:r>
            </a:p>
          </p:txBody>
        </p:sp>
        <p:sp>
          <p:nvSpPr>
            <p:cNvPr id="11" name="Text Placeholder 5"/>
            <p:cNvSpPr txBox="1">
              <a:spLocks/>
            </p:cNvSpPr>
            <p:nvPr/>
          </p:nvSpPr>
          <p:spPr>
            <a:xfrm>
              <a:off x="6799380" y="3690096"/>
              <a:ext cx="2311400" cy="95105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altLang="en-US" b="1" dirty="0">
                  <a:solidFill>
                    <a:schemeClr val="bg1"/>
                  </a:solidFill>
                  <a:latin typeface="Brandon Text"/>
                </a:rPr>
                <a:t>To develop a comprehensive Portfolio of Crisis Management Solutions</a:t>
              </a:r>
            </a:p>
          </p:txBody>
        </p:sp>
        <p:sp>
          <p:nvSpPr>
            <p:cNvPr id="13" name="Text Placeholder 5"/>
            <p:cNvSpPr txBox="1">
              <a:spLocks/>
            </p:cNvSpPr>
            <p:nvPr/>
          </p:nvSpPr>
          <p:spPr>
            <a:xfrm>
              <a:off x="3015349" y="3676653"/>
              <a:ext cx="3435679" cy="1205271"/>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altLang="en-US" b="1" dirty="0">
                  <a:solidFill>
                    <a:schemeClr val="bg1"/>
                  </a:solidFill>
                  <a:latin typeface="Brandon Text"/>
                </a:rPr>
                <a:t>To facilitate a shared understanding in Crisis Management across Europe</a:t>
              </a:r>
            </a:p>
          </p:txBody>
        </p:sp>
        <p:pic>
          <p:nvPicPr>
            <p:cNvPr id="14"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469" y="2306816"/>
              <a:ext cx="962319" cy="1361802"/>
            </a:xfrm>
            <a:prstGeom prst="rect">
              <a:avLst/>
            </a:prstGeom>
          </p:spPr>
        </p:pic>
        <p:pic>
          <p:nvPicPr>
            <p:cNvPr id="16" name="Imag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9368" y="2265630"/>
              <a:ext cx="991423" cy="1402988"/>
            </a:xfrm>
            <a:prstGeom prst="rect">
              <a:avLst/>
            </a:prstGeom>
          </p:spPr>
        </p:pic>
        <p:pic>
          <p:nvPicPr>
            <p:cNvPr id="17" name="Imag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1297" y="2195929"/>
              <a:ext cx="1102010" cy="1559483"/>
            </a:xfrm>
            <a:prstGeom prst="rect">
              <a:avLst/>
            </a:prstGeom>
          </p:spPr>
        </p:pic>
      </p:grpSp>
    </p:spTree>
    <p:extLst>
      <p:ext uri="{BB962C8B-B14F-4D97-AF65-F5344CB8AC3E}">
        <p14:creationId xmlns:p14="http://schemas.microsoft.com/office/powerpoint/2010/main" val="4123653378"/>
      </p:ext>
    </p:extLst>
  </p:cSld>
  <p:clrMapOvr>
    <a:masterClrMapping/>
  </p:clrMapOvr>
  <p:transition spd="slow" advClick="0" advTm="8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1249"/>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 name="Group 1"/>
          <p:cNvGrpSpPr/>
          <p:nvPr/>
        </p:nvGrpSpPr>
        <p:grpSpPr>
          <a:xfrm>
            <a:off x="35129" y="2258909"/>
            <a:ext cx="2266700" cy="2694290"/>
            <a:chOff x="607576" y="2306816"/>
            <a:chExt cx="2266700" cy="2694290"/>
          </a:xfrm>
        </p:grpSpPr>
        <p:sp>
          <p:nvSpPr>
            <p:cNvPr id="10" name="Text Placeholder 5"/>
            <p:cNvSpPr txBox="1">
              <a:spLocks/>
            </p:cNvSpPr>
            <p:nvPr/>
          </p:nvSpPr>
          <p:spPr>
            <a:xfrm>
              <a:off x="607576" y="3644547"/>
              <a:ext cx="2266700" cy="13565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b="1" dirty="0">
                  <a:solidFill>
                    <a:schemeClr val="bg1"/>
                  </a:solidFill>
                  <a:latin typeface="Brandon Text"/>
                </a:rPr>
                <a:t>To develop a pan-European Test-bed  for Crisis Management</a:t>
              </a:r>
            </a:p>
            <a:p>
              <a:pPr marL="0" indent="0" algn="ctr">
                <a:buNone/>
              </a:pPr>
              <a:r>
                <a:rPr lang="en-GB" altLang="en-US" b="1" dirty="0">
                  <a:solidFill>
                    <a:schemeClr val="bg1"/>
                  </a:solidFill>
                  <a:latin typeface="Brandon Text"/>
                </a:rPr>
                <a:t>capability development</a:t>
              </a:r>
            </a:p>
          </p:txBody>
        </p:sp>
        <p:pic>
          <p:nvPicPr>
            <p:cNvPr id="14"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7339" y="2306816"/>
              <a:ext cx="962319" cy="1361802"/>
            </a:xfrm>
            <a:prstGeom prst="rect">
              <a:avLst/>
            </a:prstGeom>
          </p:spPr>
        </p:pic>
      </p:grpSp>
      <p:grpSp>
        <p:nvGrpSpPr>
          <p:cNvPr id="6" name="Group 5"/>
          <p:cNvGrpSpPr/>
          <p:nvPr/>
        </p:nvGrpSpPr>
        <p:grpSpPr>
          <a:xfrm>
            <a:off x="6844638" y="2306816"/>
            <a:ext cx="2311400" cy="2321410"/>
            <a:chOff x="3459276" y="2274177"/>
            <a:chExt cx="2311400" cy="2321410"/>
          </a:xfrm>
        </p:grpSpPr>
        <p:sp>
          <p:nvSpPr>
            <p:cNvPr id="11" name="Text Placeholder 5"/>
            <p:cNvSpPr txBox="1">
              <a:spLocks/>
            </p:cNvSpPr>
            <p:nvPr/>
          </p:nvSpPr>
          <p:spPr>
            <a:xfrm>
              <a:off x="3459276" y="3644536"/>
              <a:ext cx="2311400" cy="95105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altLang="en-US" b="1" dirty="0">
                  <a:solidFill>
                    <a:schemeClr val="bg1"/>
                  </a:solidFill>
                  <a:latin typeface="Brandon Text"/>
                </a:rPr>
                <a:t>To develop a comprehensive Portfolio of Crisis Management Solutions</a:t>
              </a:r>
            </a:p>
          </p:txBody>
        </p:sp>
        <p:pic>
          <p:nvPicPr>
            <p:cNvPr id="16" name="Imag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9165" y="2274177"/>
              <a:ext cx="991423" cy="1402988"/>
            </a:xfrm>
            <a:prstGeom prst="rect">
              <a:avLst/>
            </a:prstGeom>
          </p:spPr>
        </p:pic>
      </p:grpSp>
      <p:grpSp>
        <p:nvGrpSpPr>
          <p:cNvPr id="7" name="Group 6"/>
          <p:cNvGrpSpPr/>
          <p:nvPr/>
        </p:nvGrpSpPr>
        <p:grpSpPr>
          <a:xfrm>
            <a:off x="3050218" y="2122643"/>
            <a:ext cx="3568134" cy="2271442"/>
            <a:chOff x="5845629" y="2207975"/>
            <a:chExt cx="3568134" cy="2271442"/>
          </a:xfrm>
        </p:grpSpPr>
        <p:sp>
          <p:nvSpPr>
            <p:cNvPr id="13" name="Text Placeholder 5"/>
            <p:cNvSpPr txBox="1">
              <a:spLocks/>
            </p:cNvSpPr>
            <p:nvPr/>
          </p:nvSpPr>
          <p:spPr>
            <a:xfrm>
              <a:off x="5845629" y="3720190"/>
              <a:ext cx="3568134" cy="75922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altLang="en-US" b="1" dirty="0">
                  <a:solidFill>
                    <a:schemeClr val="bg1"/>
                  </a:solidFill>
                  <a:latin typeface="Brandon Text"/>
                </a:rPr>
                <a:t>To facilitate a shared understanding in Crisis Management across Europe</a:t>
              </a:r>
            </a:p>
          </p:txBody>
        </p:sp>
        <p:pic>
          <p:nvPicPr>
            <p:cNvPr id="17" name="Imag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7621" y="2207975"/>
              <a:ext cx="1102010" cy="1559483"/>
            </a:xfrm>
            <a:prstGeom prst="rect">
              <a:avLst/>
            </a:prstGeom>
          </p:spPr>
        </p:pic>
      </p:grpSp>
      <p:cxnSp>
        <p:nvCxnSpPr>
          <p:cNvPr id="18" name="Connecteur en angle 67">
            <a:extLst>
              <a:ext uri="{FF2B5EF4-FFF2-40B4-BE49-F238E27FC236}">
                <a16:creationId xmlns:a16="http://schemas.microsoft.com/office/drawing/2014/main" id="{E3EDB68D-62B5-42B8-B81E-0BF2058646A9}"/>
              </a:ext>
            </a:extLst>
          </p:cNvPr>
          <p:cNvCxnSpPr/>
          <p:nvPr/>
        </p:nvCxnSpPr>
        <p:spPr>
          <a:xfrm>
            <a:off x="1166260" y="3153537"/>
            <a:ext cx="2647015" cy="759298"/>
          </a:xfrm>
          <a:prstGeom prst="bentConnector3">
            <a:avLst>
              <a:gd name="adj1" fmla="val -18"/>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onnecteur en angle 70">
            <a:extLst>
              <a:ext uri="{FF2B5EF4-FFF2-40B4-BE49-F238E27FC236}">
                <a16:creationId xmlns:a16="http://schemas.microsoft.com/office/drawing/2014/main" id="{4140BDD8-08F0-4D7F-BFCF-E4916C93D614}"/>
              </a:ext>
            </a:extLst>
          </p:cNvPr>
          <p:cNvCxnSpPr/>
          <p:nvPr/>
        </p:nvCxnSpPr>
        <p:spPr>
          <a:xfrm flipV="1">
            <a:off x="5453935" y="3167841"/>
            <a:ext cx="2558495" cy="759298"/>
          </a:xfrm>
          <a:prstGeom prst="bentConnector3">
            <a:avLst>
              <a:gd name="adj1" fmla="val 100334"/>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eur droit avec flèche 58">
            <a:extLst>
              <a:ext uri="{FF2B5EF4-FFF2-40B4-BE49-F238E27FC236}">
                <a16:creationId xmlns:a16="http://schemas.microsoft.com/office/drawing/2014/main" id="{10E855AE-75D0-45C0-B7EB-4B5C9E06A6A8}"/>
              </a:ext>
            </a:extLst>
          </p:cNvPr>
          <p:cNvCxnSpPr/>
          <p:nvPr/>
        </p:nvCxnSpPr>
        <p:spPr>
          <a:xfrm flipH="1" flipV="1">
            <a:off x="1945838" y="1516928"/>
            <a:ext cx="1054594" cy="7048"/>
          </a:xfrm>
          <a:prstGeom prst="straightConnector1">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onnecteur droit avec flèche 37">
            <a:extLst>
              <a:ext uri="{FF2B5EF4-FFF2-40B4-BE49-F238E27FC236}">
                <a16:creationId xmlns:a16="http://schemas.microsoft.com/office/drawing/2014/main" id="{990B6C43-632F-4BE8-AD6C-AD5DF0C3CBD5}"/>
              </a:ext>
            </a:extLst>
          </p:cNvPr>
          <p:cNvCxnSpPr/>
          <p:nvPr/>
        </p:nvCxnSpPr>
        <p:spPr>
          <a:xfrm flipH="1">
            <a:off x="6261960" y="1490590"/>
            <a:ext cx="1080988" cy="3524"/>
          </a:xfrm>
          <a:prstGeom prst="straightConnector1">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104">
            <a:extLst>
              <a:ext uri="{FF2B5EF4-FFF2-40B4-BE49-F238E27FC236}">
                <a16:creationId xmlns:a16="http://schemas.microsoft.com/office/drawing/2014/main" id="{9AD1B86A-B298-4C47-847B-1D268F76D307}"/>
              </a:ext>
            </a:extLst>
          </p:cNvPr>
          <p:cNvCxnSpPr/>
          <p:nvPr/>
        </p:nvCxnSpPr>
        <p:spPr>
          <a:xfrm flipH="1" flipV="1">
            <a:off x="4710735" y="2359421"/>
            <a:ext cx="1" cy="937465"/>
          </a:xfrm>
          <a:prstGeom prst="line">
            <a:avLst/>
          </a:prstGeom>
          <a:noFill/>
          <a:ln w="57150" cap="flat" cmpd="sng" algn="ctr">
            <a:solidFill>
              <a:srgbClr val="F3B329"/>
            </a:solidFill>
            <a:prstDash val="sysDot"/>
            <a:headEnd type="triangle"/>
            <a:tailEnd w="lg" len="med"/>
          </a:ln>
          <a:effectLst/>
        </p:spPr>
      </p:cxnSp>
      <p:grpSp>
        <p:nvGrpSpPr>
          <p:cNvPr id="23" name="Grouper 1"/>
          <p:cNvGrpSpPr/>
          <p:nvPr/>
        </p:nvGrpSpPr>
        <p:grpSpPr>
          <a:xfrm>
            <a:off x="3174510" y="705908"/>
            <a:ext cx="3054015" cy="1490070"/>
            <a:chOff x="3010914" y="1063548"/>
            <a:chExt cx="3054015" cy="1490070"/>
          </a:xfrm>
        </p:grpSpPr>
        <p:sp>
          <p:nvSpPr>
            <p:cNvPr id="24" name="Rectangle 23"/>
            <p:cNvSpPr/>
            <p:nvPr/>
          </p:nvSpPr>
          <p:spPr>
            <a:xfrm>
              <a:off x="3010914" y="1063548"/>
              <a:ext cx="3054015" cy="1490070"/>
            </a:xfrm>
            <a:prstGeom prst="rect">
              <a:avLst/>
            </a:prstGeom>
            <a:solidFill>
              <a:sysClr val="window" lastClr="FFFFFF"/>
            </a:solidFill>
            <a:ln w="19050" cap="flat" cmpd="sng" algn="ctr">
              <a:solidFill>
                <a:srgbClr val="1F497E"/>
              </a:solidFill>
              <a:prstDash val="solid"/>
            </a:ln>
            <a:effectLst/>
          </p:spPr>
          <p:txBody>
            <a:bodyPr anchor="ctr"/>
            <a:lstStyle/>
            <a:p>
              <a:pPr algn="ctr" defTabSz="914400" fontAlgn="base">
                <a:spcBef>
                  <a:spcPct val="0"/>
                </a:spcBef>
                <a:spcAft>
                  <a:spcPct val="0"/>
                </a:spcAft>
                <a:defRPr/>
              </a:pPr>
              <a:endParaRPr lang="en-US" altLang="en-US" sz="1200" kern="0" dirty="0">
                <a:solidFill>
                  <a:prstClr val="black"/>
                </a:solidFill>
                <a:latin typeface="Tw Cen MT"/>
                <a:cs typeface="Arial" panose="020B0604020202020204" pitchFamily="34" charset="0"/>
              </a:endParaRPr>
            </a:p>
          </p:txBody>
        </p:sp>
        <p:grpSp>
          <p:nvGrpSpPr>
            <p:cNvPr id="25" name="Grouper 36"/>
            <p:cNvGrpSpPr/>
            <p:nvPr/>
          </p:nvGrpSpPr>
          <p:grpSpPr>
            <a:xfrm>
              <a:off x="3057121" y="1173290"/>
              <a:ext cx="1744160" cy="1344892"/>
              <a:chOff x="4010872" y="1397511"/>
              <a:chExt cx="1744160" cy="1344892"/>
            </a:xfrm>
          </p:grpSpPr>
          <p:sp>
            <p:nvSpPr>
              <p:cNvPr id="29" name="Rectangle 28"/>
              <p:cNvSpPr/>
              <p:nvPr/>
            </p:nvSpPr>
            <p:spPr>
              <a:xfrm>
                <a:off x="4010872" y="1486422"/>
                <a:ext cx="1744160" cy="1255981"/>
              </a:xfrm>
              <a:prstGeom prst="rect">
                <a:avLst/>
              </a:prstGeom>
              <a:solidFill>
                <a:sysClr val="window" lastClr="FFFFFF"/>
              </a:solidFill>
              <a:ln w="19050" cap="flat" cmpd="sng" algn="ctr">
                <a:noFill/>
                <a:prstDash val="solid"/>
              </a:ln>
              <a:effectLst/>
            </p:spPr>
            <p:txBody>
              <a:bodyPr anchor="ctr"/>
              <a:lstStyle/>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TRIALS</a:t>
                </a:r>
                <a:br>
                  <a:rPr lang="en-US" altLang="en-US" sz="1200" b="1" kern="0" dirty="0">
                    <a:solidFill>
                      <a:prstClr val="black"/>
                    </a:solidFill>
                    <a:latin typeface="Tw Cen MT"/>
                    <a:cs typeface="Arial" panose="020B0604020202020204" pitchFamily="34" charset="0"/>
                  </a:rPr>
                </a:br>
                <a:r>
                  <a:rPr lang="en-US" altLang="en-US" sz="1200" kern="0" dirty="0">
                    <a:solidFill>
                      <a:prstClr val="black"/>
                    </a:solidFill>
                    <a:latin typeface="Tw Cen MT"/>
                    <a:cs typeface="Arial" panose="020B0604020202020204" pitchFamily="34" charset="0"/>
                  </a:rPr>
                  <a:t>Poland, France, Austria, The Netherlands</a:t>
                </a:r>
              </a:p>
            </p:txBody>
          </p:sp>
          <p:pic>
            <p:nvPicPr>
              <p:cNvPr id="30" name="Imag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4336" y="1397511"/>
                <a:ext cx="556479" cy="787488"/>
              </a:xfrm>
              <a:prstGeom prst="rect">
                <a:avLst/>
              </a:prstGeom>
              <a:ln>
                <a:noFill/>
              </a:ln>
            </p:spPr>
          </p:pic>
        </p:grpSp>
        <p:grpSp>
          <p:nvGrpSpPr>
            <p:cNvPr id="26" name="Grouper 41"/>
            <p:cNvGrpSpPr/>
            <p:nvPr/>
          </p:nvGrpSpPr>
          <p:grpSpPr>
            <a:xfrm>
              <a:off x="4752883" y="1225761"/>
              <a:ext cx="1267442" cy="1303922"/>
              <a:chOff x="5251234" y="3211020"/>
              <a:chExt cx="1267442" cy="1303922"/>
            </a:xfrm>
          </p:grpSpPr>
          <p:sp>
            <p:nvSpPr>
              <p:cNvPr id="27" name="Rectangle 26"/>
              <p:cNvSpPr/>
              <p:nvPr/>
            </p:nvSpPr>
            <p:spPr>
              <a:xfrm>
                <a:off x="5251234" y="3269926"/>
                <a:ext cx="1267442" cy="1245016"/>
              </a:xfrm>
              <a:prstGeom prst="rect">
                <a:avLst/>
              </a:prstGeom>
              <a:solidFill>
                <a:sysClr val="window" lastClr="FFFFFF"/>
              </a:solidFill>
              <a:ln w="19050" cap="flat" cmpd="sng" algn="ctr">
                <a:noFill/>
                <a:prstDash val="solid"/>
              </a:ln>
              <a:effectLst/>
            </p:spPr>
            <p:txBody>
              <a:bodyPr anchor="ctr"/>
              <a:lstStyle/>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FINAL DEMO</a:t>
                </a:r>
                <a:br>
                  <a:rPr lang="en-US" altLang="en-US" sz="1200" b="1" kern="0" dirty="0">
                    <a:solidFill>
                      <a:prstClr val="black"/>
                    </a:solidFill>
                    <a:latin typeface="Tw Cen MT"/>
                    <a:cs typeface="Arial" panose="020B0604020202020204" pitchFamily="34" charset="0"/>
                  </a:rPr>
                </a:b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Poland/Italy</a:t>
                </a:r>
              </a:p>
              <a:p>
                <a:pPr lvl="0" algn="ctr" defTabSz="914400" fontAlgn="base">
                  <a:spcBef>
                    <a:spcPct val="0"/>
                  </a:spcBef>
                  <a:spcAft>
                    <a:spcPct val="0"/>
                  </a:spcAft>
                  <a:defRPr/>
                </a:pPr>
                <a:endPar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endParaRPr>
              </a:p>
            </p:txBody>
          </p:sp>
          <p:pic>
            <p:nvPicPr>
              <p:cNvPr id="28" name="Imag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1859" y="3211020"/>
                <a:ext cx="498744" cy="705786"/>
              </a:xfrm>
              <a:prstGeom prst="rect">
                <a:avLst/>
              </a:prstGeom>
              <a:ln>
                <a:noFill/>
              </a:ln>
            </p:spPr>
          </p:pic>
        </p:grpSp>
      </p:grpSp>
    </p:spTree>
    <p:extLst>
      <p:ext uri="{BB962C8B-B14F-4D97-AF65-F5344CB8AC3E}">
        <p14:creationId xmlns:p14="http://schemas.microsoft.com/office/powerpoint/2010/main" val="497708084"/>
      </p:ext>
    </p:extLst>
  </p:cSld>
  <p:clrMapOvr>
    <a:masterClrMapping/>
  </p:clrMapOvr>
  <p:transition spd="slow" advClick="0" advTm="10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22222E-6 2.47919E-6 L 2.22222E-6 -0.38514 " pathEditMode="relative" rAng="0" ptsTypes="AA">
                                      <p:cBhvr>
                                        <p:cTn id="6" dur="2000" fill="hold"/>
                                        <p:tgtEl>
                                          <p:spTgt spid="2"/>
                                        </p:tgtEl>
                                        <p:attrNameLst>
                                          <p:attrName>ppt_x</p:attrName>
                                          <p:attrName>ppt_y</p:attrName>
                                        </p:attrNameLst>
                                      </p:cBhvr>
                                      <p:rCtr x="0" y="-19272"/>
                                    </p:animMotion>
                                  </p:childTnLst>
                                </p:cTn>
                              </p:par>
                              <p:par>
                                <p:cTn id="7" presetID="42" presetClass="path" presetSubtype="0" accel="50000" decel="50000" fill="hold" nodeType="withEffect">
                                  <p:stCondLst>
                                    <p:cond delay="0"/>
                                  </p:stCondLst>
                                  <p:childTnLst>
                                    <p:animMotion origin="layout" path="M 4.16667E-6 2.54394E-6 L 4.16667E-6 0.17083 " pathEditMode="relative" rAng="0" ptsTypes="AA">
                                      <p:cBhvr>
                                        <p:cTn id="8" dur="2000" fill="hold"/>
                                        <p:tgtEl>
                                          <p:spTgt spid="7"/>
                                        </p:tgtEl>
                                        <p:attrNameLst>
                                          <p:attrName>ppt_x</p:attrName>
                                          <p:attrName>ppt_y</p:attrName>
                                        </p:attrNameLst>
                                      </p:cBhvr>
                                      <p:rCtr x="0" y="8541"/>
                                    </p:animMotion>
                                  </p:childTnLst>
                                </p:cTn>
                              </p:par>
                              <p:par>
                                <p:cTn id="9" presetID="64" presetClass="path" presetSubtype="0" accel="50000" decel="50000" fill="hold" nodeType="withEffect">
                                  <p:stCondLst>
                                    <p:cond delay="0"/>
                                  </p:stCondLst>
                                  <p:childTnLst>
                                    <p:animMotion origin="layout" path="M 1.11022E-16 -5.08788E-7 L 1.11022E-16 -0.38575 " pathEditMode="relative" rAng="0" ptsTypes="AA">
                                      <p:cBhvr>
                                        <p:cTn id="10" dur="2000" fill="hold"/>
                                        <p:tgtEl>
                                          <p:spTgt spid="6"/>
                                        </p:tgtEl>
                                        <p:attrNameLst>
                                          <p:attrName>ppt_x</p:attrName>
                                          <p:attrName>ppt_y</p:attrName>
                                        </p:attrNameLst>
                                      </p:cBhvr>
                                      <p:rCtr x="0" y="-19303"/>
                                    </p:animMotion>
                                  </p:childTnLst>
                                </p:cTn>
                              </p:par>
                            </p:childTnLst>
                          </p:cTn>
                        </p:par>
                        <p:par>
                          <p:cTn id="11" fill="hold">
                            <p:stCondLst>
                              <p:cond delay="2000"/>
                            </p:stCondLst>
                            <p:childTnLst>
                              <p:par>
                                <p:cTn id="12" presetID="16" presetClass="entr" presetSubtype="2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par>
                                <p:cTn id="18" presetID="16" presetClass="entr" presetSubtype="21"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par>
                                <p:cTn id="24" presetID="16" presetClass="entr" presetSubtype="2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19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53924" y="1110452"/>
            <a:ext cx="8207775" cy="587142"/>
          </a:xfrm>
        </p:spPr>
        <p:txBody>
          <a:bodyPr/>
          <a:lstStyle/>
          <a:p>
            <a:pPr algn="ctr"/>
            <a:r>
              <a:rPr lang="fr-FR" dirty="0"/>
              <a:t>Trials</a:t>
            </a:r>
          </a:p>
        </p:txBody>
      </p:sp>
      <p:sp>
        <p:nvSpPr>
          <p:cNvPr id="17" name="Espace réservé du texte 2"/>
          <p:cNvSpPr txBox="1">
            <a:spLocks/>
          </p:cNvSpPr>
          <p:nvPr/>
        </p:nvSpPr>
        <p:spPr>
          <a:xfrm>
            <a:off x="453925" y="1697594"/>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4 EVENTS TO OPERATIONALISE AND TEST </a:t>
            </a:r>
          </a:p>
          <a:p>
            <a:pPr algn="ctr"/>
            <a:r>
              <a:rPr lang="en-US" dirty="0">
                <a:solidFill>
                  <a:schemeClr val="bg1"/>
                </a:solidFill>
              </a:rPr>
              <a:t>both THE SOLUTIONS and the test-bed components</a:t>
            </a:r>
          </a:p>
        </p:txBody>
      </p:sp>
      <p:sp>
        <p:nvSpPr>
          <p:cNvPr id="19" name="Rectangle 18"/>
          <p:cNvSpPr/>
          <p:nvPr/>
        </p:nvSpPr>
        <p:spPr>
          <a:xfrm>
            <a:off x="2271812" y="2290710"/>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France, Austria, The Netherlands </a:t>
            </a:r>
            <a:endParaRPr lang="fr-FR" sz="1400" dirty="0">
              <a:solidFill>
                <a:srgbClr val="F3B329"/>
              </a:solidFill>
              <a:latin typeface="Brandon Text" charset="0"/>
              <a:ea typeface="Brandon Text" charset="0"/>
              <a:cs typeface="Brandon Text" charset="0"/>
            </a:endParaRPr>
          </a:p>
        </p:txBody>
      </p:sp>
      <p:pic>
        <p:nvPicPr>
          <p:cNvPr id="31" name="Imag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5554" y="-3270"/>
            <a:ext cx="1084516" cy="1534726"/>
          </a:xfrm>
          <a:prstGeom prst="rect">
            <a:avLst/>
          </a:prstGeom>
        </p:spPr>
      </p:pic>
    </p:spTree>
    <p:extLst>
      <p:ext uri="{BB962C8B-B14F-4D97-AF65-F5344CB8AC3E}">
        <p14:creationId xmlns:p14="http://schemas.microsoft.com/office/powerpoint/2010/main" val="1392232462"/>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53924" y="1110452"/>
            <a:ext cx="8207775" cy="587142"/>
          </a:xfrm>
        </p:spPr>
        <p:txBody>
          <a:bodyPr/>
          <a:lstStyle/>
          <a:p>
            <a:pPr algn="ctr"/>
            <a:r>
              <a:rPr lang="fr-FR" dirty="0"/>
              <a:t>Trials</a:t>
            </a:r>
          </a:p>
        </p:txBody>
      </p:sp>
      <p:sp>
        <p:nvSpPr>
          <p:cNvPr id="17" name="Espace réservé du texte 2"/>
          <p:cNvSpPr txBox="1">
            <a:spLocks/>
          </p:cNvSpPr>
          <p:nvPr/>
        </p:nvSpPr>
        <p:spPr>
          <a:xfrm>
            <a:off x="453925" y="1697594"/>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4 EVENTS TO OPERATIONALISE AND TEST </a:t>
            </a:r>
          </a:p>
          <a:p>
            <a:pPr algn="ctr"/>
            <a:r>
              <a:rPr lang="en-US" dirty="0">
                <a:solidFill>
                  <a:schemeClr val="bg1"/>
                </a:solidFill>
              </a:rPr>
              <a:t>both THE SOLUTIONS and the test-bed components</a:t>
            </a:r>
          </a:p>
        </p:txBody>
      </p:sp>
      <p:sp>
        <p:nvSpPr>
          <p:cNvPr id="18" name="Espace réservé du texte 6"/>
          <p:cNvSpPr txBox="1">
            <a:spLocks/>
          </p:cNvSpPr>
          <p:nvPr/>
        </p:nvSpPr>
        <p:spPr>
          <a:xfrm>
            <a:off x="452093" y="4136679"/>
            <a:ext cx="2480124"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Based on updated Crisis Management gaps and practitioner needs</a:t>
            </a:r>
          </a:p>
        </p:txBody>
      </p:sp>
      <p:sp>
        <p:nvSpPr>
          <p:cNvPr id="19" name="Rectangle 18"/>
          <p:cNvSpPr/>
          <p:nvPr/>
        </p:nvSpPr>
        <p:spPr>
          <a:xfrm>
            <a:off x="2271812" y="2290710"/>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France, Austria, The Netherlands </a:t>
            </a:r>
            <a:endParaRPr lang="fr-FR" sz="1400" dirty="0">
              <a:solidFill>
                <a:srgbClr val="F3B329"/>
              </a:solidFill>
              <a:latin typeface="Brandon Text" charset="0"/>
              <a:ea typeface="Brandon Text" charset="0"/>
              <a:cs typeface="Brandon Text" charset="0"/>
            </a:endParaRPr>
          </a:p>
        </p:txBody>
      </p:sp>
      <p:pic>
        <p:nvPicPr>
          <p:cNvPr id="21" name="Image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81032" y="3374901"/>
            <a:ext cx="614507" cy="869604"/>
          </a:xfrm>
          <a:prstGeom prst="rect">
            <a:avLst/>
          </a:prstGeom>
        </p:spPr>
      </p:pic>
      <p:grpSp>
        <p:nvGrpSpPr>
          <p:cNvPr id="26" name="Group 25"/>
          <p:cNvGrpSpPr/>
          <p:nvPr/>
        </p:nvGrpSpPr>
        <p:grpSpPr>
          <a:xfrm>
            <a:off x="1481236" y="2912303"/>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92929" y="2947720"/>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15554" y="-3270"/>
            <a:ext cx="1084516" cy="1534726"/>
          </a:xfrm>
          <a:prstGeom prst="rect">
            <a:avLst/>
          </a:prstGeom>
        </p:spPr>
      </p:pic>
    </p:spTree>
    <p:extLst>
      <p:ext uri="{BB962C8B-B14F-4D97-AF65-F5344CB8AC3E}">
        <p14:creationId xmlns:p14="http://schemas.microsoft.com/office/powerpoint/2010/main" val="1450660208"/>
      </p:ext>
    </p:extLst>
  </p:cSld>
  <p:clrMapOvr>
    <a:masterClrMapping/>
  </p:clrMapOvr>
  <mc:AlternateContent xmlns:mc="http://schemas.openxmlformats.org/markup-compatibility/2006" xmlns:p14="http://schemas.microsoft.com/office/powerpoint/2010/main">
    <mc:Choice Requires="p14">
      <p:transition p14:dur="100" advClick="0" advTm="2500">
        <p:cut/>
      </p:transition>
    </mc:Choice>
    <mc:Fallback xmlns="">
      <p:transition advClick="0" advTm="2500">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53924" y="1110452"/>
            <a:ext cx="8207775" cy="587142"/>
          </a:xfrm>
        </p:spPr>
        <p:txBody>
          <a:bodyPr/>
          <a:lstStyle/>
          <a:p>
            <a:pPr algn="ctr"/>
            <a:r>
              <a:rPr lang="fr-FR" dirty="0"/>
              <a:t>Trials</a:t>
            </a:r>
          </a:p>
        </p:txBody>
      </p:sp>
      <p:sp>
        <p:nvSpPr>
          <p:cNvPr id="17" name="Espace réservé du texte 2"/>
          <p:cNvSpPr txBox="1">
            <a:spLocks/>
          </p:cNvSpPr>
          <p:nvPr/>
        </p:nvSpPr>
        <p:spPr>
          <a:xfrm>
            <a:off x="453925" y="1697594"/>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4 EVENTS TO OPERATIONALISE AND TEST </a:t>
            </a:r>
          </a:p>
          <a:p>
            <a:pPr algn="ctr"/>
            <a:r>
              <a:rPr lang="en-US" dirty="0">
                <a:solidFill>
                  <a:schemeClr val="bg1"/>
                </a:solidFill>
              </a:rPr>
              <a:t>both THE SOLUTIONS and the test-bed components</a:t>
            </a:r>
          </a:p>
        </p:txBody>
      </p:sp>
      <p:sp>
        <p:nvSpPr>
          <p:cNvPr id="18" name="Espace réservé du texte 6"/>
          <p:cNvSpPr txBox="1">
            <a:spLocks/>
          </p:cNvSpPr>
          <p:nvPr/>
        </p:nvSpPr>
        <p:spPr>
          <a:xfrm>
            <a:off x="452093" y="4136679"/>
            <a:ext cx="2480124"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Based on updated Crisis Management gaps and practitioner needs</a:t>
            </a:r>
          </a:p>
        </p:txBody>
      </p:sp>
      <p:sp>
        <p:nvSpPr>
          <p:cNvPr id="19" name="Rectangle 18"/>
          <p:cNvSpPr/>
          <p:nvPr/>
        </p:nvSpPr>
        <p:spPr>
          <a:xfrm>
            <a:off x="2271812" y="2290710"/>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France, Austria, The Netherlands </a:t>
            </a:r>
            <a:endParaRPr lang="fr-FR" sz="1400" dirty="0">
              <a:solidFill>
                <a:srgbClr val="F3B329"/>
              </a:solidFill>
              <a:latin typeface="Brandon Text" charset="0"/>
              <a:ea typeface="Brandon Text" charset="0"/>
              <a:cs typeface="Brandon Text" charset="0"/>
            </a:endParaRPr>
          </a:p>
        </p:txBody>
      </p:sp>
      <p:pic>
        <p:nvPicPr>
          <p:cNvPr id="21" name="Image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81032" y="3374901"/>
            <a:ext cx="614507" cy="869604"/>
          </a:xfrm>
          <a:prstGeom prst="rect">
            <a:avLst/>
          </a:prstGeom>
        </p:spPr>
      </p:pic>
      <p:pic>
        <p:nvPicPr>
          <p:cNvPr id="22" name="Image 11"/>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252195" y="3326805"/>
            <a:ext cx="682481" cy="965796"/>
          </a:xfrm>
          <a:prstGeom prst="rect">
            <a:avLst/>
          </a:prstGeom>
        </p:spPr>
      </p:pic>
      <p:sp>
        <p:nvSpPr>
          <p:cNvPr id="24" name="Espace réservé du texte 6"/>
          <p:cNvSpPr txBox="1">
            <a:spLocks/>
          </p:cNvSpPr>
          <p:nvPr/>
        </p:nvSpPr>
        <p:spPr>
          <a:xfrm>
            <a:off x="3317750" y="4147795"/>
            <a:ext cx="2480124" cy="8007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Benefiting from the DRIVER+ Test-bed components</a:t>
            </a:r>
            <a:endParaRPr lang="en-GB" dirty="0">
              <a:solidFill>
                <a:schemeClr val="bg1"/>
              </a:solidFill>
              <a:latin typeface="Brandon Text"/>
            </a:endParaRPr>
          </a:p>
        </p:txBody>
      </p:sp>
      <p:grpSp>
        <p:nvGrpSpPr>
          <p:cNvPr id="26" name="Group 25"/>
          <p:cNvGrpSpPr/>
          <p:nvPr/>
        </p:nvGrpSpPr>
        <p:grpSpPr>
          <a:xfrm>
            <a:off x="1481236" y="2912303"/>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92929" y="2947720"/>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5554" y="-3270"/>
            <a:ext cx="1084516" cy="1534726"/>
          </a:xfrm>
          <a:prstGeom prst="rect">
            <a:avLst/>
          </a:prstGeom>
        </p:spPr>
      </p:pic>
    </p:spTree>
    <p:extLst>
      <p:ext uri="{BB962C8B-B14F-4D97-AF65-F5344CB8AC3E}">
        <p14:creationId xmlns:p14="http://schemas.microsoft.com/office/powerpoint/2010/main" val="4140007276"/>
      </p:ext>
    </p:extLst>
  </p:cSld>
  <p:clrMapOvr>
    <a:masterClrMapping/>
  </p:clrMapOvr>
  <mc:AlternateContent xmlns:mc="http://schemas.openxmlformats.org/markup-compatibility/2006" xmlns:p14="http://schemas.microsoft.com/office/powerpoint/2010/main">
    <mc:Choice Requires="p14">
      <p:transition p14:dur="100" advClick="0" advTm="2500">
        <p:cut/>
      </p:transition>
    </mc:Choice>
    <mc:Fallback xmlns="">
      <p:transition advClick="0" advTm="2500">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53924" y="1110452"/>
            <a:ext cx="8207775" cy="587142"/>
          </a:xfrm>
        </p:spPr>
        <p:txBody>
          <a:bodyPr/>
          <a:lstStyle/>
          <a:p>
            <a:pPr algn="ctr"/>
            <a:r>
              <a:rPr lang="fr-FR" dirty="0"/>
              <a:t>Trials</a:t>
            </a:r>
          </a:p>
        </p:txBody>
      </p:sp>
      <p:sp>
        <p:nvSpPr>
          <p:cNvPr id="17" name="Espace réservé du texte 2"/>
          <p:cNvSpPr txBox="1">
            <a:spLocks/>
          </p:cNvSpPr>
          <p:nvPr/>
        </p:nvSpPr>
        <p:spPr>
          <a:xfrm>
            <a:off x="453925" y="1697594"/>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4 EVENTS TO OPERATIONALISE AND TEST </a:t>
            </a:r>
          </a:p>
          <a:p>
            <a:pPr algn="ctr"/>
            <a:r>
              <a:rPr lang="en-US" dirty="0">
                <a:solidFill>
                  <a:schemeClr val="bg1"/>
                </a:solidFill>
              </a:rPr>
              <a:t>both THE SOLUTIONS and the test-bed components</a:t>
            </a:r>
          </a:p>
        </p:txBody>
      </p:sp>
      <p:sp>
        <p:nvSpPr>
          <p:cNvPr id="18" name="Espace réservé du texte 6"/>
          <p:cNvSpPr txBox="1">
            <a:spLocks/>
          </p:cNvSpPr>
          <p:nvPr/>
        </p:nvSpPr>
        <p:spPr>
          <a:xfrm>
            <a:off x="452093" y="4136679"/>
            <a:ext cx="2480124"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Based on updated Crisis Management gaps and practitioner needs</a:t>
            </a:r>
          </a:p>
        </p:txBody>
      </p:sp>
      <p:sp>
        <p:nvSpPr>
          <p:cNvPr id="19" name="Rectangle 18"/>
          <p:cNvSpPr/>
          <p:nvPr/>
        </p:nvSpPr>
        <p:spPr>
          <a:xfrm>
            <a:off x="2271812" y="2290710"/>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France, Austria, The Netherlands </a:t>
            </a:r>
            <a:endParaRPr lang="fr-FR" sz="1400" dirty="0">
              <a:solidFill>
                <a:srgbClr val="F3B329"/>
              </a:solidFill>
              <a:latin typeface="Brandon Text" charset="0"/>
              <a:ea typeface="Brandon Text" charset="0"/>
              <a:cs typeface="Brandon Text" charset="0"/>
            </a:endParaRPr>
          </a:p>
        </p:txBody>
      </p:sp>
      <p:pic>
        <p:nvPicPr>
          <p:cNvPr id="21" name="Image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81032" y="3374901"/>
            <a:ext cx="614507" cy="869604"/>
          </a:xfrm>
          <a:prstGeom prst="rect">
            <a:avLst/>
          </a:prstGeom>
        </p:spPr>
      </p:pic>
      <p:pic>
        <p:nvPicPr>
          <p:cNvPr id="22" name="Image 11"/>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252195" y="3326805"/>
            <a:ext cx="682481" cy="965796"/>
          </a:xfrm>
          <a:prstGeom prst="rect">
            <a:avLst/>
          </a:prstGeom>
        </p:spPr>
      </p:pic>
      <p:pic>
        <p:nvPicPr>
          <p:cNvPr id="23" name="Image 14"/>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7323272" y="3333457"/>
            <a:ext cx="622228" cy="880531"/>
          </a:xfrm>
          <a:prstGeom prst="rect">
            <a:avLst/>
          </a:prstGeom>
        </p:spPr>
      </p:pic>
      <p:sp>
        <p:nvSpPr>
          <p:cNvPr id="24" name="Espace réservé du texte 6"/>
          <p:cNvSpPr txBox="1">
            <a:spLocks/>
          </p:cNvSpPr>
          <p:nvPr/>
        </p:nvSpPr>
        <p:spPr>
          <a:xfrm>
            <a:off x="3317750" y="4147795"/>
            <a:ext cx="2480124" cy="8007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Benefiting from the DRIVER+ Test-bed components</a:t>
            </a:r>
            <a:endParaRPr lang="en-GB" dirty="0">
              <a:solidFill>
                <a:schemeClr val="bg1"/>
              </a:solidFill>
              <a:latin typeface="Brandon Text"/>
            </a:endParaRPr>
          </a:p>
        </p:txBody>
      </p:sp>
      <p:sp>
        <p:nvSpPr>
          <p:cNvPr id="25" name="Espace réservé du texte 6"/>
          <p:cNvSpPr txBox="1">
            <a:spLocks/>
          </p:cNvSpPr>
          <p:nvPr/>
        </p:nvSpPr>
        <p:spPr>
          <a:xfrm>
            <a:off x="6394324" y="4177669"/>
            <a:ext cx="2480124" cy="77973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dirty="0">
                <a:solidFill>
                  <a:schemeClr val="bg1"/>
                </a:solidFill>
                <a:latin typeface="Brandon Text"/>
              </a:rPr>
              <a:t>All results to be made </a:t>
            </a:r>
            <a:r>
              <a:rPr lang="en-GB" dirty="0">
                <a:solidFill>
                  <a:schemeClr val="bg1"/>
                </a:solidFill>
                <a:latin typeface="Brandon Text"/>
              </a:rPr>
              <a:t>available in the  Portfolio of Solutions</a:t>
            </a:r>
          </a:p>
        </p:txBody>
      </p:sp>
      <p:grpSp>
        <p:nvGrpSpPr>
          <p:cNvPr id="26" name="Group 25"/>
          <p:cNvGrpSpPr/>
          <p:nvPr/>
        </p:nvGrpSpPr>
        <p:grpSpPr>
          <a:xfrm>
            <a:off x="1481236" y="2912303"/>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92929" y="2947720"/>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5554" y="-3270"/>
            <a:ext cx="1084516" cy="1534726"/>
          </a:xfrm>
          <a:prstGeom prst="rect">
            <a:avLst/>
          </a:prstGeom>
        </p:spPr>
      </p:pic>
    </p:spTree>
    <p:extLst>
      <p:ext uri="{BB962C8B-B14F-4D97-AF65-F5344CB8AC3E}">
        <p14:creationId xmlns:p14="http://schemas.microsoft.com/office/powerpoint/2010/main" val="4140007276"/>
      </p:ext>
    </p:extLst>
  </p:cSld>
  <p:clrMapOvr>
    <a:masterClrMapping/>
  </p:clrMapOvr>
  <mc:AlternateContent xmlns:mc="http://schemas.openxmlformats.org/markup-compatibility/2006" xmlns:p14="http://schemas.microsoft.com/office/powerpoint/2010/main">
    <mc:Choice Requires="p14">
      <p:transition p14:dur="100" advClick="0" advTm="2500">
        <p:cut/>
      </p:transition>
    </mc:Choice>
    <mc:Fallback xmlns="">
      <p:transition advClick="0" advTm="2500">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lstStyle/>
          <a:p>
            <a:pPr algn="ctr"/>
            <a:r>
              <a:rPr lang="fr-FR" dirty="0"/>
              <a:t>Final </a:t>
            </a:r>
            <a:r>
              <a:rPr lang="fr-FR" dirty="0" err="1"/>
              <a:t>demonstration</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1 EVENT TO Showcase THE SOLUTIONS, THEIR EFFICIENCY AND EU ADDED-VALUE</a:t>
            </a:r>
          </a:p>
          <a:p>
            <a:pPr algn="ctr"/>
            <a:endParaRPr lang="en-US" dirty="0"/>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Italy and Poland</a:t>
            </a:r>
            <a:endParaRPr lang="fr-FR" sz="1400" dirty="0">
              <a:solidFill>
                <a:srgbClr val="F3B329"/>
              </a:solidFill>
              <a:latin typeface="Brandon Text" charset="0"/>
              <a:ea typeface="Brandon Text" charset="0"/>
              <a:cs typeface="Brandon Text" charset="0"/>
            </a:endParaRPr>
          </a:p>
        </p:txBody>
      </p:sp>
      <p:pic>
        <p:nvPicPr>
          <p:cNvPr id="20"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566" y="299183"/>
            <a:ext cx="967948" cy="1369769"/>
          </a:xfrm>
          <a:prstGeom prst="rect">
            <a:avLst/>
          </a:prstGeom>
        </p:spPr>
      </p:pic>
    </p:spTree>
    <p:extLst>
      <p:ext uri="{BB962C8B-B14F-4D97-AF65-F5344CB8AC3E}">
        <p14:creationId xmlns:p14="http://schemas.microsoft.com/office/powerpoint/2010/main" val="2864412884"/>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lstStyle/>
          <a:p>
            <a:pPr algn="ctr"/>
            <a:r>
              <a:rPr lang="fr-FR" dirty="0"/>
              <a:t>Final </a:t>
            </a:r>
            <a:r>
              <a:rPr lang="fr-FR" dirty="0" err="1"/>
              <a:t>demonstration</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1 EVENT TO Showcase THE SOLUTIONS, THEIR EFFICIENCY AND EU ADDED-VALUE</a:t>
            </a:r>
          </a:p>
          <a:p>
            <a:pPr algn="ctr"/>
            <a:endParaRPr lang="en-US" dirty="0"/>
          </a:p>
        </p:txBody>
      </p:sp>
      <p:sp>
        <p:nvSpPr>
          <p:cNvPr id="18" name="Espace réservé du texte 6"/>
          <p:cNvSpPr txBox="1">
            <a:spLocks/>
          </p:cNvSpPr>
          <p:nvPr/>
        </p:nvSpPr>
        <p:spPr>
          <a:xfrm>
            <a:off x="198409" y="3982922"/>
            <a:ext cx="3088255"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Building upon the results</a:t>
            </a:r>
          </a:p>
          <a:p>
            <a:pPr algn="ctr">
              <a:spcBef>
                <a:spcPts val="0"/>
              </a:spcBef>
              <a:defRPr/>
            </a:pPr>
            <a:r>
              <a:rPr lang="en-GB" dirty="0">
                <a:solidFill>
                  <a:schemeClr val="bg1"/>
                </a:solidFill>
                <a:latin typeface="Brandon Text"/>
              </a:rPr>
              <a:t>of the trials and the lessons learnt from reference implementations and design validation of  the Test-bed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Italy and Poland</a:t>
            </a:r>
            <a:endParaRPr lang="fr-FR" sz="1400" dirty="0">
              <a:solidFill>
                <a:srgbClr val="F3B329"/>
              </a:solidFill>
              <a:latin typeface="Brandon Text" charset="0"/>
              <a:ea typeface="Brandon Text" charset="0"/>
              <a:cs typeface="Brandon Text" charset="0"/>
            </a:endParaRPr>
          </a:p>
        </p:txBody>
      </p:sp>
      <p:pic>
        <p:nvPicPr>
          <p:cNvPr id="22" name="Image 11"/>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1580526" y="3110870"/>
            <a:ext cx="682481" cy="965796"/>
          </a:xfrm>
          <a:prstGeom prst="rect">
            <a:avLst/>
          </a:prstGeom>
        </p:spPr>
      </p:pic>
      <p:grpSp>
        <p:nvGrpSpPr>
          <p:cNvPr id="26" name="Group 25"/>
          <p:cNvGrpSpPr/>
          <p:nvPr/>
        </p:nvGrpSpPr>
        <p:grpSpPr>
          <a:xfrm>
            <a:off x="1552756" y="2758546"/>
            <a:ext cx="622610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780402" y="2817713"/>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902251" y="3062245"/>
            <a:ext cx="828141" cy="1171924"/>
          </a:xfrm>
          <a:prstGeom prst="rect">
            <a:avLst/>
          </a:prstGeom>
        </p:spPr>
      </p:pic>
      <p:pic>
        <p:nvPicPr>
          <p:cNvPr id="20"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566" y="299183"/>
            <a:ext cx="967948" cy="1369769"/>
          </a:xfrm>
          <a:prstGeom prst="rect">
            <a:avLst/>
          </a:prstGeom>
        </p:spPr>
      </p:pic>
    </p:spTree>
    <p:extLst>
      <p:ext uri="{BB962C8B-B14F-4D97-AF65-F5344CB8AC3E}">
        <p14:creationId xmlns:p14="http://schemas.microsoft.com/office/powerpoint/2010/main" val="3875624961"/>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sal\Desktop\DRIVER Plus - 2017 - 2019\SP50\MarCom\Photos\DRIVER+ photo 8 ©Maasewerd.jpg"/>
          <p:cNvPicPr>
            <a:picLocks noChangeAspect="1" noChangeArrowheads="1"/>
          </p:cNvPicPr>
          <p:nvPr/>
        </p:nvPicPr>
        <p:blipFill>
          <a:blip r:embed="rId2">
            <a:duotone>
              <a:prstClr val="black"/>
              <a:srgbClr val="F3B329">
                <a:tint val="45000"/>
                <a:satMod val="400000"/>
              </a:srgbClr>
            </a:duotone>
            <a:extLst>
              <a:ext uri="{28A0092B-C50C-407E-A947-70E740481C1C}">
                <a14:useLocalDpi xmlns:a14="http://schemas.microsoft.com/office/drawing/2010/main" val="0"/>
              </a:ext>
            </a:extLst>
          </a:blip>
          <a:srcRect/>
          <a:stretch>
            <a:fillRect/>
          </a:stretch>
        </p:blipFill>
        <p:spPr bwMode="auto">
          <a:xfrm>
            <a:off x="-137160" y="-1552084"/>
            <a:ext cx="10030316" cy="6695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160" y="3779520"/>
            <a:ext cx="9433560" cy="1394460"/>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5"/>
          <p:cNvSpPr txBox="1">
            <a:spLocks/>
          </p:cNvSpPr>
          <p:nvPr/>
        </p:nvSpPr>
        <p:spPr>
          <a:xfrm>
            <a:off x="261257" y="3979363"/>
            <a:ext cx="8784772" cy="787781"/>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These solutions must be tested and validated in realistic environments;  they must be evaluated to assess their true benefits and for their overall suitability, before being adopted by end-users. </a:t>
            </a:r>
            <a:endParaRPr lang="en-GB" sz="1800" dirty="0"/>
          </a:p>
        </p:txBody>
      </p:sp>
    </p:spTree>
    <p:extLst>
      <p:ext uri="{BB962C8B-B14F-4D97-AF65-F5344CB8AC3E}">
        <p14:creationId xmlns:p14="http://schemas.microsoft.com/office/powerpoint/2010/main" val="1047191769"/>
      </p:ext>
    </p:extLst>
  </p:cSld>
  <p:clrMapOvr>
    <a:masterClrMapping/>
  </p:clrMapOvr>
  <mc:AlternateContent xmlns:mc="http://schemas.openxmlformats.org/markup-compatibility/2006" xmlns:p14="http://schemas.microsoft.com/office/powerpoint/2010/main">
    <mc:Choice Requires="p14">
      <p:transition p14:dur="100" advClick="0" advTm="7000">
        <p:cut/>
      </p:transition>
    </mc:Choice>
    <mc:Fallback xmlns="">
      <p:transition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lstStyle/>
          <a:p>
            <a:pPr algn="ctr"/>
            <a:r>
              <a:rPr lang="fr-FR" dirty="0"/>
              <a:t>Final </a:t>
            </a:r>
            <a:r>
              <a:rPr lang="fr-FR" dirty="0" err="1"/>
              <a:t>demonstration</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1 EVENT TO Showcase THE SOLUTIONS, THEIR EFFICIENCY AND EU ADDED-VALUE</a:t>
            </a:r>
          </a:p>
          <a:p>
            <a:pPr algn="ctr"/>
            <a:endParaRPr lang="en-US" dirty="0"/>
          </a:p>
        </p:txBody>
      </p:sp>
      <p:sp>
        <p:nvSpPr>
          <p:cNvPr id="18" name="Espace réservé du texte 6"/>
          <p:cNvSpPr txBox="1">
            <a:spLocks/>
          </p:cNvSpPr>
          <p:nvPr/>
        </p:nvSpPr>
        <p:spPr>
          <a:xfrm>
            <a:off x="198409" y="3982922"/>
            <a:ext cx="3088255"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Building upon the results</a:t>
            </a:r>
          </a:p>
          <a:p>
            <a:pPr algn="ctr">
              <a:spcBef>
                <a:spcPts val="0"/>
              </a:spcBef>
              <a:defRPr/>
            </a:pPr>
            <a:r>
              <a:rPr lang="en-GB" dirty="0">
                <a:solidFill>
                  <a:schemeClr val="bg1"/>
                </a:solidFill>
                <a:latin typeface="Brandon Text"/>
              </a:rPr>
              <a:t>of the trials and the lessons learnt from reference implementations and design validation of  the Test-bed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Italy and Poland</a:t>
            </a:r>
            <a:endParaRPr lang="fr-FR" sz="1400" dirty="0">
              <a:solidFill>
                <a:srgbClr val="F3B329"/>
              </a:solidFill>
              <a:latin typeface="Brandon Text" charset="0"/>
              <a:ea typeface="Brandon Text" charset="0"/>
              <a:cs typeface="Brandon Text" charset="0"/>
            </a:endParaRPr>
          </a:p>
        </p:txBody>
      </p:sp>
      <p:pic>
        <p:nvPicPr>
          <p:cNvPr id="22" name="Image 11"/>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1580526" y="3110870"/>
            <a:ext cx="682481" cy="965796"/>
          </a:xfrm>
          <a:prstGeom prst="rect">
            <a:avLst/>
          </a:prstGeom>
        </p:spPr>
      </p:pic>
      <p:pic>
        <p:nvPicPr>
          <p:cNvPr id="23" name="Image 14"/>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4472286" y="3189946"/>
            <a:ext cx="622228" cy="880531"/>
          </a:xfrm>
          <a:prstGeom prst="rect">
            <a:avLst/>
          </a:prstGeom>
        </p:spPr>
      </p:pic>
      <p:sp>
        <p:nvSpPr>
          <p:cNvPr id="24" name="Espace réservé du texte 6"/>
          <p:cNvSpPr txBox="1">
            <a:spLocks/>
          </p:cNvSpPr>
          <p:nvPr/>
        </p:nvSpPr>
        <p:spPr>
          <a:xfrm>
            <a:off x="3290142" y="4007114"/>
            <a:ext cx="3373734" cy="8007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Showcasing  the benefits that DRIVER+ Solutions may represent for the Emergency Response Coordination Centre (ERCC) activities.</a:t>
            </a:r>
          </a:p>
        </p:txBody>
      </p:sp>
      <p:grpSp>
        <p:nvGrpSpPr>
          <p:cNvPr id="26" name="Group 25"/>
          <p:cNvGrpSpPr/>
          <p:nvPr/>
        </p:nvGrpSpPr>
        <p:grpSpPr>
          <a:xfrm>
            <a:off x="1552756" y="2758546"/>
            <a:ext cx="622610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780402" y="2817713"/>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5" cstate="screen">
            <a:biLevel thresh="50000"/>
            <a:extLst>
              <a:ext uri="{28A0092B-C50C-407E-A947-70E740481C1C}">
                <a14:useLocalDpi xmlns:a14="http://schemas.microsoft.com/office/drawing/2010/main"/>
              </a:ext>
            </a:extLst>
          </a:blip>
          <a:stretch>
            <a:fillRect/>
          </a:stretch>
        </p:blipFill>
        <p:spPr>
          <a:xfrm>
            <a:off x="902251" y="3062245"/>
            <a:ext cx="828141" cy="1171924"/>
          </a:xfrm>
          <a:prstGeom prst="rect">
            <a:avLst/>
          </a:prstGeom>
        </p:spPr>
      </p:pic>
      <p:pic>
        <p:nvPicPr>
          <p:cNvPr id="20"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6566" y="299183"/>
            <a:ext cx="967948" cy="1369769"/>
          </a:xfrm>
          <a:prstGeom prst="rect">
            <a:avLst/>
          </a:prstGeom>
        </p:spPr>
      </p:pic>
    </p:spTree>
    <p:extLst>
      <p:ext uri="{BB962C8B-B14F-4D97-AF65-F5344CB8AC3E}">
        <p14:creationId xmlns:p14="http://schemas.microsoft.com/office/powerpoint/2010/main" val="631802883"/>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21772"/>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lstStyle/>
          <a:p>
            <a:pPr algn="ctr"/>
            <a:r>
              <a:rPr lang="fr-FR" dirty="0"/>
              <a:t>Final </a:t>
            </a:r>
            <a:r>
              <a:rPr lang="fr-FR" dirty="0" err="1"/>
              <a:t>demonstration</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1 EVENT TO Showcase THE SOLUTIONS, THEIR EFFICIENCY AND EU ADDED-VALUE</a:t>
            </a:r>
          </a:p>
          <a:p>
            <a:pPr algn="ctr"/>
            <a:endParaRPr lang="en-US" dirty="0"/>
          </a:p>
        </p:txBody>
      </p:sp>
      <p:sp>
        <p:nvSpPr>
          <p:cNvPr id="18" name="Espace réservé du texte 6"/>
          <p:cNvSpPr txBox="1">
            <a:spLocks/>
          </p:cNvSpPr>
          <p:nvPr/>
        </p:nvSpPr>
        <p:spPr>
          <a:xfrm>
            <a:off x="198409" y="3982922"/>
            <a:ext cx="3088255"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Building upon the results</a:t>
            </a:r>
          </a:p>
          <a:p>
            <a:pPr algn="ctr">
              <a:spcBef>
                <a:spcPts val="0"/>
              </a:spcBef>
              <a:defRPr/>
            </a:pPr>
            <a:r>
              <a:rPr lang="en-GB" dirty="0">
                <a:solidFill>
                  <a:schemeClr val="bg1"/>
                </a:solidFill>
                <a:latin typeface="Brandon Text"/>
              </a:rPr>
              <a:t>of the trials and the lessons learnt from reference implementations and design validation of  the Test-bed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Italy and Poland</a:t>
            </a:r>
            <a:endParaRPr lang="fr-FR" sz="1400" dirty="0">
              <a:solidFill>
                <a:srgbClr val="F3B329"/>
              </a:solidFill>
              <a:latin typeface="Brandon Text" charset="0"/>
              <a:ea typeface="Brandon Text" charset="0"/>
              <a:cs typeface="Brandon Text" charset="0"/>
            </a:endParaRPr>
          </a:p>
        </p:txBody>
      </p:sp>
      <p:pic>
        <p:nvPicPr>
          <p:cNvPr id="22" name="Image 11"/>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1580526" y="3110870"/>
            <a:ext cx="682481" cy="965796"/>
          </a:xfrm>
          <a:prstGeom prst="rect">
            <a:avLst/>
          </a:prstGeom>
        </p:spPr>
      </p:pic>
      <p:pic>
        <p:nvPicPr>
          <p:cNvPr id="23" name="Image 14"/>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4472286" y="3189946"/>
            <a:ext cx="622228" cy="880531"/>
          </a:xfrm>
          <a:prstGeom prst="rect">
            <a:avLst/>
          </a:prstGeom>
        </p:spPr>
      </p:pic>
      <p:sp>
        <p:nvSpPr>
          <p:cNvPr id="24" name="Espace réservé du texte 6"/>
          <p:cNvSpPr txBox="1">
            <a:spLocks/>
          </p:cNvSpPr>
          <p:nvPr/>
        </p:nvSpPr>
        <p:spPr>
          <a:xfrm>
            <a:off x="3290142" y="4007114"/>
            <a:ext cx="3373734" cy="8007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Showcasing  the benefits that DRIVER+ Solutions may represent for the Emergency Response Coordination Centre (ERCC) activities.</a:t>
            </a:r>
          </a:p>
        </p:txBody>
      </p:sp>
      <p:sp>
        <p:nvSpPr>
          <p:cNvPr id="25" name="Espace réservé du texte 6"/>
          <p:cNvSpPr txBox="1">
            <a:spLocks/>
          </p:cNvSpPr>
          <p:nvPr/>
        </p:nvSpPr>
        <p:spPr>
          <a:xfrm>
            <a:off x="6663876" y="3987547"/>
            <a:ext cx="2229958" cy="77973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Presenting the potential of a more integrated high-level CM system in Europe</a:t>
            </a:r>
          </a:p>
        </p:txBody>
      </p:sp>
      <p:grpSp>
        <p:nvGrpSpPr>
          <p:cNvPr id="26" name="Group 25"/>
          <p:cNvGrpSpPr/>
          <p:nvPr/>
        </p:nvGrpSpPr>
        <p:grpSpPr>
          <a:xfrm>
            <a:off x="1552756" y="2758546"/>
            <a:ext cx="622610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780402" y="2817713"/>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1" name="Image 12"/>
          <p:cNvPicPr>
            <a:picLocks noChangeAspect="1"/>
          </p:cNvPicPr>
          <p:nvPr/>
        </p:nvPicPr>
        <p:blipFill>
          <a:blip r:embed="rId5" cstate="screen">
            <a:biLevel thresh="50000"/>
            <a:extLst>
              <a:ext uri="{28A0092B-C50C-407E-A947-70E740481C1C}">
                <a14:useLocalDpi xmlns:a14="http://schemas.microsoft.com/office/drawing/2010/main"/>
              </a:ext>
            </a:extLst>
          </a:blip>
          <a:stretch>
            <a:fillRect/>
          </a:stretch>
        </p:blipFill>
        <p:spPr>
          <a:xfrm>
            <a:off x="902251" y="3062245"/>
            <a:ext cx="828141" cy="1171924"/>
          </a:xfrm>
          <a:prstGeom prst="rect">
            <a:avLst/>
          </a:prstGeom>
        </p:spPr>
      </p:pic>
      <p:pic>
        <p:nvPicPr>
          <p:cNvPr id="3074" name="Picture 2" descr="C:\Users\sal\Desktop\4032-200.png"/>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rot="1232084">
            <a:off x="7485296" y="3248883"/>
            <a:ext cx="746737" cy="74673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6566" y="299183"/>
            <a:ext cx="967948" cy="1369769"/>
          </a:xfrm>
          <a:prstGeom prst="rect">
            <a:avLst/>
          </a:prstGeom>
        </p:spPr>
      </p:pic>
    </p:spTree>
    <p:extLst>
      <p:ext uri="{BB962C8B-B14F-4D97-AF65-F5344CB8AC3E}">
        <p14:creationId xmlns:p14="http://schemas.microsoft.com/office/powerpoint/2010/main" val="631802883"/>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 name="Grouper 2"/>
          <p:cNvGrpSpPr/>
          <p:nvPr/>
        </p:nvGrpSpPr>
        <p:grpSpPr>
          <a:xfrm>
            <a:off x="407720" y="575278"/>
            <a:ext cx="1142200" cy="1062275"/>
            <a:chOff x="983058" y="1768032"/>
            <a:chExt cx="1142200" cy="1062275"/>
          </a:xfrm>
        </p:grpSpPr>
        <p:sp>
          <p:nvSpPr>
            <p:cNvPr id="5" name="Text Placeholder 5"/>
            <p:cNvSpPr txBox="1">
              <a:spLocks/>
            </p:cNvSpPr>
            <p:nvPr/>
          </p:nvSpPr>
          <p:spPr>
            <a:xfrm>
              <a:off x="983058" y="2549403"/>
              <a:ext cx="1142200" cy="280904"/>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altLang="en-US" b="1" dirty="0">
                  <a:solidFill>
                    <a:schemeClr val="bg1"/>
                  </a:solidFill>
                </a:rPr>
                <a:t>Test-bed</a:t>
              </a:r>
              <a:endParaRPr lang="en-GB" altLang="en-US" dirty="0">
                <a:solidFill>
                  <a:schemeClr val="bg1"/>
                </a:solidFill>
              </a:endParaRPr>
            </a:p>
          </p:txBody>
        </p:sp>
        <p:pic>
          <p:nvPicPr>
            <p:cNvPr id="8" name="Imag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7342" y="1768032"/>
              <a:ext cx="619192" cy="876234"/>
            </a:xfrm>
            <a:prstGeom prst="rect">
              <a:avLst/>
            </a:prstGeom>
          </p:spPr>
        </p:pic>
      </p:grpSp>
      <p:grpSp>
        <p:nvGrpSpPr>
          <p:cNvPr id="18" name="Grouper 17"/>
          <p:cNvGrpSpPr/>
          <p:nvPr/>
        </p:nvGrpSpPr>
        <p:grpSpPr>
          <a:xfrm>
            <a:off x="7161679" y="575278"/>
            <a:ext cx="2105975" cy="1052987"/>
            <a:chOff x="3552928" y="2297430"/>
            <a:chExt cx="2105975" cy="1052987"/>
          </a:xfrm>
        </p:grpSpPr>
        <p:sp>
          <p:nvSpPr>
            <p:cNvPr id="6" name="Text Placeholder 5"/>
            <p:cNvSpPr txBox="1">
              <a:spLocks/>
            </p:cNvSpPr>
            <p:nvPr/>
          </p:nvSpPr>
          <p:spPr>
            <a:xfrm>
              <a:off x="3552928" y="2975576"/>
              <a:ext cx="2105975" cy="37484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altLang="en-US" b="1" dirty="0">
                  <a:solidFill>
                    <a:schemeClr val="bg1"/>
                  </a:solidFill>
                  <a:latin typeface="Brandon Text Medium" pitchFamily="34" charset="0"/>
                  <a:ea typeface="+mn-ea"/>
                  <a:cs typeface="+mn-cs"/>
                </a:rPr>
                <a:t>Portfolio</a:t>
              </a:r>
              <a:r>
                <a:rPr lang="en-GB" altLang="en-US" dirty="0">
                  <a:solidFill>
                    <a:schemeClr val="bg1"/>
                  </a:solidFill>
                  <a:latin typeface="Avenir Book"/>
                </a:rPr>
                <a:t> </a:t>
              </a:r>
              <a:r>
                <a:rPr lang="en-GB" altLang="en-US" b="1" dirty="0">
                  <a:solidFill>
                    <a:schemeClr val="bg1"/>
                  </a:solidFill>
                  <a:latin typeface="Brandon Text Medium" pitchFamily="34" charset="0"/>
                  <a:ea typeface="+mn-ea"/>
                  <a:cs typeface="+mn-cs"/>
                </a:rPr>
                <a:t>of Solutions</a:t>
              </a:r>
            </a:p>
          </p:txBody>
        </p:sp>
        <p:pic>
          <p:nvPicPr>
            <p:cNvPr id="9" name="Imag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1319" y="2297430"/>
              <a:ext cx="549194" cy="777179"/>
            </a:xfrm>
            <a:prstGeom prst="rect">
              <a:avLst/>
            </a:prstGeom>
          </p:spPr>
        </p:pic>
      </p:grpSp>
      <p:grpSp>
        <p:nvGrpSpPr>
          <p:cNvPr id="19" name="Grouper 18"/>
          <p:cNvGrpSpPr/>
          <p:nvPr/>
        </p:nvGrpSpPr>
        <p:grpSpPr>
          <a:xfrm>
            <a:off x="3936818" y="2162886"/>
            <a:ext cx="2108623" cy="1135688"/>
            <a:chOff x="6454072" y="2296135"/>
            <a:chExt cx="2108623" cy="1135688"/>
          </a:xfrm>
        </p:grpSpPr>
        <p:sp>
          <p:nvSpPr>
            <p:cNvPr id="7" name="Text Placeholder 5"/>
            <p:cNvSpPr txBox="1">
              <a:spLocks/>
            </p:cNvSpPr>
            <p:nvPr/>
          </p:nvSpPr>
          <p:spPr>
            <a:xfrm>
              <a:off x="6454072" y="3071981"/>
              <a:ext cx="2108623" cy="359842"/>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Clr>
                  <a:srgbClr val="00497E"/>
                </a:buClr>
              </a:pPr>
              <a:r>
                <a:rPr lang="fr-FR" altLang="en-US" b="1" dirty="0" err="1">
                  <a:solidFill>
                    <a:schemeClr val="bg1"/>
                  </a:solidFill>
                  <a:latin typeface="Brandon Text Medium" pitchFamily="34" charset="0"/>
                  <a:ea typeface="+mn-ea"/>
                  <a:cs typeface="+mn-cs"/>
                </a:rPr>
                <a:t>Shared</a:t>
              </a:r>
              <a:r>
                <a:rPr lang="fr-FR" altLang="en-US" b="1" dirty="0">
                  <a:solidFill>
                    <a:schemeClr val="bg1"/>
                  </a:solidFill>
                  <a:latin typeface="Brandon Text Medium" pitchFamily="34" charset="0"/>
                  <a:ea typeface="+mn-ea"/>
                  <a:cs typeface="+mn-cs"/>
                </a:rPr>
                <a:t> </a:t>
              </a:r>
              <a:r>
                <a:rPr lang="fr-FR" altLang="en-US" b="1" dirty="0" err="1">
                  <a:solidFill>
                    <a:schemeClr val="bg1"/>
                  </a:solidFill>
                  <a:latin typeface="Brandon Text Medium" pitchFamily="34" charset="0"/>
                  <a:ea typeface="+mn-ea"/>
                  <a:cs typeface="+mn-cs"/>
                </a:rPr>
                <a:t>understanding</a:t>
              </a:r>
              <a:endParaRPr lang="en-US" b="1" dirty="0">
                <a:solidFill>
                  <a:schemeClr val="bg1"/>
                </a:solidFill>
                <a:latin typeface="Brandon Text Medium" pitchFamily="34" charset="0"/>
                <a:ea typeface="+mn-ea"/>
                <a:cs typeface="+mn-cs"/>
              </a:endParaRPr>
            </a:p>
          </p:txBody>
        </p:sp>
        <p:pic>
          <p:nvPicPr>
            <p:cNvPr id="10" name="Imag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520" y="2296135"/>
              <a:ext cx="696053" cy="985003"/>
            </a:xfrm>
            <a:prstGeom prst="rect">
              <a:avLst/>
            </a:prstGeom>
          </p:spPr>
        </p:pic>
      </p:grpSp>
      <p:cxnSp>
        <p:nvCxnSpPr>
          <p:cNvPr id="21" name="Straight Connector 104"/>
          <p:cNvCxnSpPr/>
          <p:nvPr/>
        </p:nvCxnSpPr>
        <p:spPr>
          <a:xfrm flipV="1">
            <a:off x="4799516" y="1733064"/>
            <a:ext cx="1" cy="523780"/>
          </a:xfrm>
          <a:prstGeom prst="line">
            <a:avLst/>
          </a:prstGeom>
          <a:noFill/>
          <a:ln w="57150" cap="flat" cmpd="sng" algn="ctr">
            <a:solidFill>
              <a:srgbClr val="F3B329"/>
            </a:solidFill>
            <a:prstDash val="sysDot"/>
            <a:headEnd type="triangle"/>
            <a:tailEnd w="lg" len="med"/>
          </a:ln>
          <a:effectLst/>
        </p:spPr>
      </p:cxnSp>
      <p:grpSp>
        <p:nvGrpSpPr>
          <p:cNvPr id="40" name="Grouper 39"/>
          <p:cNvGrpSpPr/>
          <p:nvPr/>
        </p:nvGrpSpPr>
        <p:grpSpPr>
          <a:xfrm>
            <a:off x="156928" y="3069269"/>
            <a:ext cx="1419892" cy="1159880"/>
            <a:chOff x="3754707" y="3353565"/>
            <a:chExt cx="1419892" cy="1233890"/>
          </a:xfrm>
        </p:grpSpPr>
        <p:sp>
          <p:nvSpPr>
            <p:cNvPr id="11" name="Rectangle 10"/>
            <p:cNvSpPr/>
            <p:nvPr/>
          </p:nvSpPr>
          <p:spPr>
            <a:xfrm>
              <a:off x="3754707" y="3398643"/>
              <a:ext cx="1419892" cy="1188812"/>
            </a:xfrm>
            <a:prstGeom prst="rect">
              <a:avLst/>
            </a:prstGeom>
            <a:solidFill>
              <a:sysClr val="window" lastClr="FFFFFF"/>
            </a:solidFill>
            <a:ln w="19050" cap="flat" cmpd="sng" algn="ctr">
              <a:noFill/>
              <a:prstDash val="solid"/>
            </a:ln>
            <a:effectLst/>
          </p:spPr>
          <p:txBody>
            <a:bodyPr anchor="ctr"/>
            <a:lstStyle/>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I4CMs</a:t>
              </a:r>
              <a:br>
                <a:rPr lang="en-US" altLang="en-US" sz="1200" b="1" kern="0" dirty="0">
                  <a:solidFill>
                    <a:prstClr val="black"/>
                  </a:solidFill>
                  <a:latin typeface="Tw Cen MT"/>
                  <a:cs typeface="Arial" panose="020B0604020202020204" pitchFamily="34" charset="0"/>
                </a:rPr>
              </a:b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Poland,</a:t>
              </a:r>
              <a:r>
                <a:rPr kumimoji="0" lang="en-US" altLang="en-US" sz="1200" b="0" i="0" u="none" strike="noStrike" kern="0" cap="none" spc="0" normalizeH="0" noProof="0" dirty="0">
                  <a:ln>
                    <a:noFill/>
                  </a:ln>
                  <a:solidFill>
                    <a:prstClr val="black"/>
                  </a:solidFill>
                  <a:effectLst/>
                  <a:uLnTx/>
                  <a:uFillTx/>
                  <a:latin typeface="Tw Cen MT"/>
                  <a:ea typeface="+mn-ea"/>
                  <a:cs typeface="Arial" panose="020B0604020202020204" pitchFamily="34" charset="0"/>
                </a:rPr>
                <a:t> </a:t>
              </a: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Denmark</a:t>
              </a:r>
            </a:p>
            <a:p>
              <a:pPr lvl="0" algn="ctr" defTabSz="914400" fontAlgn="base">
                <a:spcBef>
                  <a:spcPct val="0"/>
                </a:spcBef>
                <a:spcAft>
                  <a:spcPct val="0"/>
                </a:spcAft>
                <a:defRPr/>
              </a:pPr>
              <a:endPar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endParaRPr>
            </a:p>
          </p:txBody>
        </p:sp>
        <p:pic>
          <p:nvPicPr>
            <p:cNvPr id="39" name="Imag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5360" y="3353565"/>
              <a:ext cx="527589" cy="746605"/>
            </a:xfrm>
            <a:prstGeom prst="rect">
              <a:avLst/>
            </a:prstGeom>
            <a:ln>
              <a:noFill/>
            </a:ln>
          </p:spPr>
        </p:pic>
      </p:grpSp>
      <p:grpSp>
        <p:nvGrpSpPr>
          <p:cNvPr id="44" name="Grouper 43"/>
          <p:cNvGrpSpPr/>
          <p:nvPr/>
        </p:nvGrpSpPr>
        <p:grpSpPr>
          <a:xfrm>
            <a:off x="6684743" y="2799296"/>
            <a:ext cx="2056485" cy="1323054"/>
            <a:chOff x="6608788" y="3121191"/>
            <a:chExt cx="2056485" cy="1270711"/>
          </a:xfrm>
        </p:grpSpPr>
        <p:sp>
          <p:nvSpPr>
            <p:cNvPr id="12" name="Rectangle 11"/>
            <p:cNvSpPr/>
            <p:nvPr/>
          </p:nvSpPr>
          <p:spPr>
            <a:xfrm>
              <a:off x="6608788" y="3318607"/>
              <a:ext cx="2056485" cy="1073295"/>
            </a:xfrm>
            <a:prstGeom prst="rect">
              <a:avLst/>
            </a:prstGeom>
            <a:solidFill>
              <a:sysClr val="window" lastClr="FFFFFF"/>
            </a:solidFill>
            <a:ln w="19050" cap="flat" cmpd="sng" algn="ctr">
              <a:noFill/>
              <a:prstDash val="solid"/>
            </a:ln>
            <a:effectLst/>
          </p:spPr>
          <p:txBody>
            <a:bodyPr anchor="ctr"/>
            <a:lstStyle/>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EXTERNAL COOPERATION</a:t>
              </a:r>
              <a:br>
                <a:rPr kumimoji="0" lang="en-US" altLang="en-US" sz="1200" b="1"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b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An inclusive approach</a:t>
              </a:r>
            </a:p>
          </p:txBody>
        </p:sp>
        <p:pic>
          <p:nvPicPr>
            <p:cNvPr id="43" name="Imag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9455" y="3121191"/>
              <a:ext cx="694995" cy="983505"/>
            </a:xfrm>
            <a:prstGeom prst="rect">
              <a:avLst/>
            </a:prstGeom>
            <a:ln>
              <a:noFill/>
            </a:ln>
          </p:spPr>
        </p:pic>
      </p:grpSp>
      <p:grpSp>
        <p:nvGrpSpPr>
          <p:cNvPr id="17" name="Group 16"/>
          <p:cNvGrpSpPr/>
          <p:nvPr/>
        </p:nvGrpSpPr>
        <p:grpSpPr>
          <a:xfrm>
            <a:off x="1436233" y="3087709"/>
            <a:ext cx="2124322" cy="1152325"/>
            <a:chOff x="6327234" y="2966354"/>
            <a:chExt cx="2124322" cy="1261873"/>
          </a:xfrm>
        </p:grpSpPr>
        <p:sp>
          <p:nvSpPr>
            <p:cNvPr id="46" name="Rectangle 45"/>
            <p:cNvSpPr/>
            <p:nvPr/>
          </p:nvSpPr>
          <p:spPr>
            <a:xfrm>
              <a:off x="6327234" y="2983214"/>
              <a:ext cx="2124322" cy="1245013"/>
            </a:xfrm>
            <a:prstGeom prst="rect">
              <a:avLst/>
            </a:prstGeom>
            <a:solidFill>
              <a:sysClr val="window" lastClr="FFFFFF"/>
            </a:solidFill>
            <a:ln w="19050" cap="flat" cmpd="sng" algn="ctr">
              <a:solidFill>
                <a:srgbClr val="1F497E"/>
              </a:solidFill>
              <a:prstDash val="solid"/>
            </a:ln>
            <a:effectLst/>
          </p:spPr>
          <p:txBody>
            <a:bodyPr anchor="ctr"/>
            <a:lstStyle/>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POLICY-DIALOGUE</a:t>
              </a: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ROUNDTABLES</a:t>
              </a:r>
              <a:br>
                <a:rPr lang="en-US" altLang="en-US" sz="1200" b="1" kern="0" dirty="0">
                  <a:solidFill>
                    <a:prstClr val="black"/>
                  </a:solidFill>
                  <a:latin typeface="Tw Cen MT"/>
                  <a:cs typeface="Arial" panose="020B0604020202020204" pitchFamily="34" charset="0"/>
                </a:rPr>
              </a:b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Poland,</a:t>
              </a:r>
              <a:r>
                <a:rPr kumimoji="0" lang="en-US" altLang="en-US" sz="1200" b="0" i="0" u="none" strike="noStrike" kern="0" cap="none" spc="0" normalizeH="0" noProof="0" dirty="0">
                  <a:ln>
                    <a:noFill/>
                  </a:ln>
                  <a:solidFill>
                    <a:prstClr val="black"/>
                  </a:solidFill>
                  <a:effectLst/>
                  <a:uLnTx/>
                  <a:uFillTx/>
                  <a:latin typeface="Tw Cen MT"/>
                  <a:ea typeface="+mn-ea"/>
                  <a:cs typeface="Arial" panose="020B0604020202020204" pitchFamily="34" charset="0"/>
                </a:rPr>
                <a:t> </a:t>
              </a: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Denmark,</a:t>
              </a:r>
              <a:r>
                <a:rPr kumimoji="0" lang="en-US" altLang="en-US" sz="1200" b="0" i="0" u="none" strike="noStrike" kern="0" cap="none" spc="0" normalizeH="0" noProof="0" dirty="0">
                  <a:ln>
                    <a:noFill/>
                  </a:ln>
                  <a:solidFill>
                    <a:prstClr val="black"/>
                  </a:solidFill>
                  <a:effectLst/>
                  <a:uLnTx/>
                  <a:uFillTx/>
                  <a:latin typeface="Tw Cen MT"/>
                  <a:ea typeface="+mn-ea"/>
                  <a:cs typeface="Arial" panose="020B0604020202020204" pitchFamily="34" charset="0"/>
                </a:rPr>
                <a:t> Belgium</a:t>
              </a:r>
              <a:endPar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endParaRPr>
            </a:p>
          </p:txBody>
        </p:sp>
        <p:pic>
          <p:nvPicPr>
            <p:cNvPr id="51" name="Imag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6049" y="2966354"/>
              <a:ext cx="526653" cy="667880"/>
            </a:xfrm>
            <a:prstGeom prst="rect">
              <a:avLst/>
            </a:prstGeom>
          </p:spPr>
        </p:pic>
      </p:grpSp>
      <p:cxnSp>
        <p:nvCxnSpPr>
          <p:cNvPr id="59" name="Connecteur droit avec flèche 58"/>
          <p:cNvCxnSpPr/>
          <p:nvPr/>
        </p:nvCxnSpPr>
        <p:spPr>
          <a:xfrm flipH="1">
            <a:off x="1555979" y="778856"/>
            <a:ext cx="1200464" cy="7048"/>
          </a:xfrm>
          <a:prstGeom prst="straightConnector1">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er 1"/>
          <p:cNvGrpSpPr/>
          <p:nvPr/>
        </p:nvGrpSpPr>
        <p:grpSpPr>
          <a:xfrm>
            <a:off x="3166408" y="257487"/>
            <a:ext cx="3054015" cy="1490070"/>
            <a:chOff x="3010914" y="1063548"/>
            <a:chExt cx="3054015" cy="1490070"/>
          </a:xfrm>
        </p:grpSpPr>
        <p:sp>
          <p:nvSpPr>
            <p:cNvPr id="30" name="Rectangle 29"/>
            <p:cNvSpPr/>
            <p:nvPr/>
          </p:nvSpPr>
          <p:spPr>
            <a:xfrm>
              <a:off x="3010914" y="1063548"/>
              <a:ext cx="3054015" cy="1490070"/>
            </a:xfrm>
            <a:prstGeom prst="rect">
              <a:avLst/>
            </a:prstGeom>
            <a:solidFill>
              <a:sysClr val="window" lastClr="FFFFFF"/>
            </a:solidFill>
            <a:ln w="19050" cap="flat" cmpd="sng" algn="ctr">
              <a:solidFill>
                <a:srgbClr val="1F497E"/>
              </a:solidFill>
              <a:prstDash val="solid"/>
            </a:ln>
            <a:effectLst/>
          </p:spPr>
          <p:txBody>
            <a:bodyPr anchor="ctr"/>
            <a:lstStyle/>
            <a:p>
              <a:pPr algn="ctr" defTabSz="914400" fontAlgn="base">
                <a:spcBef>
                  <a:spcPct val="0"/>
                </a:spcBef>
                <a:spcAft>
                  <a:spcPct val="0"/>
                </a:spcAft>
                <a:defRPr/>
              </a:pPr>
              <a:endParaRPr lang="en-US" altLang="en-US" sz="1200" kern="0" dirty="0">
                <a:solidFill>
                  <a:prstClr val="black"/>
                </a:solidFill>
                <a:latin typeface="Tw Cen MT"/>
                <a:cs typeface="Arial" panose="020B0604020202020204" pitchFamily="34" charset="0"/>
              </a:endParaRPr>
            </a:p>
          </p:txBody>
        </p:sp>
        <p:grpSp>
          <p:nvGrpSpPr>
            <p:cNvPr id="37" name="Grouper 36"/>
            <p:cNvGrpSpPr/>
            <p:nvPr/>
          </p:nvGrpSpPr>
          <p:grpSpPr>
            <a:xfrm>
              <a:off x="3057121" y="1173290"/>
              <a:ext cx="1744160" cy="1344892"/>
              <a:chOff x="4010872" y="1397511"/>
              <a:chExt cx="1744160" cy="1344892"/>
            </a:xfrm>
          </p:grpSpPr>
          <p:sp>
            <p:nvSpPr>
              <p:cNvPr id="15" name="Rectangle 14"/>
              <p:cNvSpPr/>
              <p:nvPr/>
            </p:nvSpPr>
            <p:spPr>
              <a:xfrm>
                <a:off x="4010872" y="1486422"/>
                <a:ext cx="1744160" cy="1255981"/>
              </a:xfrm>
              <a:prstGeom prst="rect">
                <a:avLst/>
              </a:prstGeom>
              <a:solidFill>
                <a:sysClr val="window" lastClr="FFFFFF"/>
              </a:solidFill>
              <a:ln w="19050" cap="flat" cmpd="sng" algn="ctr">
                <a:noFill/>
                <a:prstDash val="solid"/>
              </a:ln>
              <a:effectLst/>
            </p:spPr>
            <p:txBody>
              <a:bodyPr anchor="ctr"/>
              <a:lstStyle/>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TRIALS</a:t>
                </a:r>
                <a:br>
                  <a:rPr lang="en-US" altLang="en-US" sz="1200" b="1" kern="0" dirty="0">
                    <a:solidFill>
                      <a:prstClr val="black"/>
                    </a:solidFill>
                    <a:latin typeface="Tw Cen MT"/>
                    <a:cs typeface="Arial" panose="020B0604020202020204" pitchFamily="34" charset="0"/>
                  </a:rPr>
                </a:br>
                <a:r>
                  <a:rPr lang="en-US" altLang="en-US" sz="1200" kern="0" dirty="0">
                    <a:solidFill>
                      <a:prstClr val="black"/>
                    </a:solidFill>
                    <a:latin typeface="Tw Cen MT"/>
                    <a:cs typeface="Arial" panose="020B0604020202020204" pitchFamily="34" charset="0"/>
                  </a:rPr>
                  <a:t>Poland, France, Austria, The Netherlands</a:t>
                </a:r>
              </a:p>
            </p:txBody>
          </p:sp>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4336" y="1397511"/>
                <a:ext cx="556479" cy="787488"/>
              </a:xfrm>
              <a:prstGeom prst="rect">
                <a:avLst/>
              </a:prstGeom>
              <a:ln>
                <a:noFill/>
              </a:ln>
            </p:spPr>
          </p:pic>
        </p:grpSp>
        <p:grpSp>
          <p:nvGrpSpPr>
            <p:cNvPr id="42" name="Grouper 41"/>
            <p:cNvGrpSpPr/>
            <p:nvPr/>
          </p:nvGrpSpPr>
          <p:grpSpPr>
            <a:xfrm>
              <a:off x="4752883" y="1225761"/>
              <a:ext cx="1267442" cy="1327672"/>
              <a:chOff x="5251234" y="3211020"/>
              <a:chExt cx="1267442" cy="1327672"/>
            </a:xfrm>
          </p:grpSpPr>
          <p:sp>
            <p:nvSpPr>
              <p:cNvPr id="14" name="Rectangle 13"/>
              <p:cNvSpPr/>
              <p:nvPr/>
            </p:nvSpPr>
            <p:spPr>
              <a:xfrm>
                <a:off x="5251234" y="3293676"/>
                <a:ext cx="1267442" cy="1245016"/>
              </a:xfrm>
              <a:prstGeom prst="rect">
                <a:avLst/>
              </a:prstGeom>
              <a:solidFill>
                <a:sysClr val="window" lastClr="FFFFFF"/>
              </a:solidFill>
              <a:ln w="19050" cap="flat" cmpd="sng" algn="ctr">
                <a:noFill/>
                <a:prstDash val="solid"/>
              </a:ln>
              <a:effectLst/>
            </p:spPr>
            <p:txBody>
              <a:bodyPr anchor="ctr"/>
              <a:lstStyle/>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endParaRPr lang="en-US" altLang="en-US" sz="1200" b="1" kern="0" dirty="0">
                  <a:solidFill>
                    <a:srgbClr val="00497E"/>
                  </a:solidFill>
                  <a:latin typeface="Tw Cen MT"/>
                  <a:cs typeface="Arial" panose="020B0604020202020204" pitchFamily="34" charset="0"/>
                </a:endParaRPr>
              </a:p>
              <a:p>
                <a:pPr lvl="0" algn="ctr" defTabSz="914400" fontAlgn="base">
                  <a:spcBef>
                    <a:spcPct val="0"/>
                  </a:spcBef>
                  <a:spcAft>
                    <a:spcPct val="0"/>
                  </a:spcAft>
                  <a:defRPr/>
                </a:pPr>
                <a:r>
                  <a:rPr lang="en-US" altLang="en-US" sz="1200" b="1" kern="0" dirty="0">
                    <a:solidFill>
                      <a:srgbClr val="00497E"/>
                    </a:solidFill>
                    <a:latin typeface="Tw Cen MT"/>
                    <a:cs typeface="Arial" panose="020B0604020202020204" pitchFamily="34" charset="0"/>
                  </a:rPr>
                  <a:t>FINAL DEMO</a:t>
                </a:r>
                <a:br>
                  <a:rPr lang="en-US" altLang="en-US" sz="1200" b="1" kern="0" dirty="0">
                    <a:solidFill>
                      <a:prstClr val="black"/>
                    </a:solidFill>
                    <a:latin typeface="Tw Cen MT"/>
                    <a:cs typeface="Arial" panose="020B0604020202020204" pitchFamily="34" charset="0"/>
                  </a:rPr>
                </a:br>
                <a:r>
                  <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rPr>
                  <a:t>Poland/Italy</a:t>
                </a:r>
              </a:p>
              <a:p>
                <a:pPr lvl="0" algn="ctr" defTabSz="914400" fontAlgn="base">
                  <a:spcBef>
                    <a:spcPct val="0"/>
                  </a:spcBef>
                  <a:spcAft>
                    <a:spcPct val="0"/>
                  </a:spcAft>
                  <a:defRPr/>
                </a:pPr>
                <a:endParaRPr kumimoji="0" lang="en-US" altLang="en-US" sz="1200" b="0" i="0" u="none" strike="noStrike" kern="0" cap="none" spc="0" normalizeH="0" baseline="0" noProof="0" dirty="0">
                  <a:ln>
                    <a:noFill/>
                  </a:ln>
                  <a:solidFill>
                    <a:prstClr val="black"/>
                  </a:solidFill>
                  <a:effectLst/>
                  <a:uLnTx/>
                  <a:uFillTx/>
                  <a:latin typeface="Tw Cen MT"/>
                  <a:ea typeface="+mn-ea"/>
                  <a:cs typeface="Arial" panose="020B0604020202020204" pitchFamily="34" charset="0"/>
                </a:endParaRPr>
              </a:p>
            </p:txBody>
          </p:sp>
          <p:pic>
            <p:nvPicPr>
              <p:cNvPr id="41" name="Imag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1859" y="3211020"/>
                <a:ext cx="498744" cy="705786"/>
              </a:xfrm>
              <a:prstGeom prst="rect">
                <a:avLst/>
              </a:prstGeom>
              <a:ln>
                <a:noFill/>
              </a:ln>
            </p:spPr>
          </p:pic>
        </p:grpSp>
      </p:grpSp>
      <p:cxnSp>
        <p:nvCxnSpPr>
          <p:cNvPr id="38" name="Connecteur droit avec flèche 37"/>
          <p:cNvCxnSpPr/>
          <p:nvPr/>
        </p:nvCxnSpPr>
        <p:spPr>
          <a:xfrm flipH="1">
            <a:off x="6433518" y="779829"/>
            <a:ext cx="1200464" cy="7048"/>
          </a:xfrm>
          <a:prstGeom prst="straightConnector1">
            <a:avLst/>
          </a:prstGeom>
          <a:ln w="57150">
            <a:solidFill>
              <a:srgbClr val="F3B329"/>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eur en angle 31"/>
          <p:cNvCxnSpPr/>
          <p:nvPr/>
        </p:nvCxnSpPr>
        <p:spPr>
          <a:xfrm flipV="1">
            <a:off x="3750831" y="3366034"/>
            <a:ext cx="1103293" cy="391661"/>
          </a:xfrm>
          <a:prstGeom prst="bentConnector3">
            <a:avLst>
              <a:gd name="adj1" fmla="val 100536"/>
            </a:avLst>
          </a:prstGeom>
          <a:ln w="57150">
            <a:solidFill>
              <a:srgbClr val="FFC71E"/>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necteur en angle 52"/>
          <p:cNvCxnSpPr/>
          <p:nvPr/>
        </p:nvCxnSpPr>
        <p:spPr>
          <a:xfrm rot="10800000">
            <a:off x="5123317" y="3355778"/>
            <a:ext cx="1192123" cy="401916"/>
          </a:xfrm>
          <a:prstGeom prst="bentConnector3">
            <a:avLst>
              <a:gd name="adj1" fmla="val 100512"/>
            </a:avLst>
          </a:prstGeom>
          <a:ln w="57150">
            <a:solidFill>
              <a:srgbClr val="FFC71E"/>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necteur en angle 67"/>
          <p:cNvCxnSpPr/>
          <p:nvPr/>
        </p:nvCxnSpPr>
        <p:spPr>
          <a:xfrm>
            <a:off x="1179896" y="1926771"/>
            <a:ext cx="2679795" cy="686823"/>
          </a:xfrm>
          <a:prstGeom prst="bentConnector3">
            <a:avLst>
              <a:gd name="adj1" fmla="val 36"/>
            </a:avLst>
          </a:prstGeom>
          <a:ln w="57150">
            <a:solidFill>
              <a:srgbClr val="FFC71E"/>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flipV="1">
            <a:off x="5774155" y="1947815"/>
            <a:ext cx="2578009" cy="686823"/>
          </a:xfrm>
          <a:prstGeom prst="bentConnector3">
            <a:avLst>
              <a:gd name="adj1" fmla="val 100670"/>
            </a:avLst>
          </a:prstGeom>
          <a:ln w="57150">
            <a:solidFill>
              <a:srgbClr val="FFC71E"/>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Connector 104"/>
          <p:cNvCxnSpPr/>
          <p:nvPr/>
        </p:nvCxnSpPr>
        <p:spPr>
          <a:xfrm>
            <a:off x="5067331" y="1728307"/>
            <a:ext cx="0" cy="528537"/>
          </a:xfrm>
          <a:prstGeom prst="line">
            <a:avLst/>
          </a:prstGeom>
          <a:noFill/>
          <a:ln w="57150" cap="flat" cmpd="sng" algn="ctr">
            <a:solidFill>
              <a:srgbClr val="F3B329"/>
            </a:solidFill>
            <a:prstDash val="sysDot"/>
            <a:headEnd type="triangle"/>
            <a:tailEnd w="lg" len="med"/>
          </a:ln>
          <a:effectLst/>
        </p:spPr>
      </p:cxnSp>
      <p:sp>
        <p:nvSpPr>
          <p:cNvPr id="48" name="Text Placeholder 5"/>
          <p:cNvSpPr txBox="1">
            <a:spLocks/>
          </p:cNvSpPr>
          <p:nvPr/>
        </p:nvSpPr>
        <p:spPr>
          <a:xfrm>
            <a:off x="555177" y="4521936"/>
            <a:ext cx="8632371" cy="7850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2000" b="1" dirty="0">
                <a:solidFill>
                  <a:schemeClr val="bg1"/>
                </a:solidFill>
                <a:latin typeface="Brandon Text"/>
              </a:rPr>
              <a:t>How will we increase the impact?</a:t>
            </a:r>
            <a:endParaRPr lang="en-GB" altLang="en-US" sz="2000" b="1" dirty="0">
              <a:solidFill>
                <a:schemeClr val="bg1"/>
              </a:solidFill>
              <a:latin typeface="Brandon Text"/>
            </a:endParaRPr>
          </a:p>
        </p:txBody>
      </p:sp>
    </p:spTree>
    <p:extLst>
      <p:ext uri="{BB962C8B-B14F-4D97-AF65-F5344CB8AC3E}">
        <p14:creationId xmlns:p14="http://schemas.microsoft.com/office/powerpoint/2010/main" val="3269041025"/>
      </p:ext>
    </p:extLst>
  </p:cSld>
  <p:clrMapOvr>
    <a:masterClrMapping/>
  </p:clrMapOvr>
  <mc:AlternateContent xmlns:mc="http://schemas.openxmlformats.org/markup-compatibility/2006" xmlns:p14="http://schemas.microsoft.com/office/powerpoint/2010/main">
    <mc:Choice Requires="p14">
      <p:transition p14:dur="100" advClick="0" advTm="7000">
        <p:cut/>
      </p:transition>
    </mc:Choice>
    <mc:Fallback xmlns="">
      <p:transition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par>
                                <p:cTn id="11" presetID="16" presetClass="entr" presetSubtype="21"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arn(inVertical)">
                                      <p:cBhvr>
                                        <p:cTn id="13" dur="500"/>
                                        <p:tgtEl>
                                          <p:spTgt spid="5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1499"/>
                                          </p:stCondLst>
                                        </p:cTn>
                                        <p:tgtEl>
                                          <p:spTgt spid="4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1499"/>
                                          </p:stCondLst>
                                        </p:cTn>
                                        <p:tgtEl>
                                          <p:spTgt spid="17"/>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1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fontScale="90000"/>
          </a:bodyPr>
          <a:lstStyle/>
          <a:p>
            <a:pPr algn="ctr"/>
            <a:r>
              <a:rPr lang="fr-FR" dirty="0"/>
              <a:t>Innovation for </a:t>
            </a:r>
            <a:r>
              <a:rPr lang="fr-FR" dirty="0" err="1"/>
              <a:t>crisis</a:t>
            </a:r>
            <a:r>
              <a:rPr lang="fr-FR" dirty="0"/>
              <a:t> management (I4CM) </a:t>
            </a:r>
            <a:r>
              <a:rPr lang="fr-FR" dirty="0" err="1"/>
              <a:t>events</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UNIQUE LOCAL EXCHANGE FORUMS ON PRACTITIONERS’ NEEDS AND SOLUTIONS</a:t>
            </a:r>
            <a:endParaRPr lang="en-US" dirty="0">
              <a:solidFill>
                <a:schemeClr val="bg1"/>
              </a:solidFill>
            </a:endParaRPr>
          </a:p>
          <a:p>
            <a:pPr algn="ctr"/>
            <a:endParaRPr lang="en-US" dirty="0"/>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and Denmark</a:t>
            </a:r>
            <a:endParaRPr lang="fr-FR" sz="1400" dirty="0">
              <a:solidFill>
                <a:srgbClr val="F3B329"/>
              </a:solidFill>
              <a:latin typeface="Brandon Text" charset="0"/>
              <a:ea typeface="Brandon Text" charset="0"/>
              <a:cs typeface="Brandon Text" charset="0"/>
            </a:endParaRPr>
          </a:p>
        </p:txBody>
      </p:sp>
      <p:pic>
        <p:nvPicPr>
          <p:cNvPr id="2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258" y="204596"/>
            <a:ext cx="936294" cy="1324973"/>
          </a:xfrm>
          <a:prstGeom prst="rect">
            <a:avLst/>
          </a:prstGeom>
        </p:spPr>
      </p:pic>
    </p:spTree>
    <p:extLst>
      <p:ext uri="{BB962C8B-B14F-4D97-AF65-F5344CB8AC3E}">
        <p14:creationId xmlns:p14="http://schemas.microsoft.com/office/powerpoint/2010/main" val="581326128"/>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fontScale="90000"/>
          </a:bodyPr>
          <a:lstStyle/>
          <a:p>
            <a:pPr algn="ctr"/>
            <a:r>
              <a:rPr lang="fr-FR" dirty="0"/>
              <a:t>Innovation for </a:t>
            </a:r>
            <a:r>
              <a:rPr lang="fr-FR" dirty="0" err="1"/>
              <a:t>crisis</a:t>
            </a:r>
            <a:r>
              <a:rPr lang="fr-FR" dirty="0"/>
              <a:t> management (I4CM) </a:t>
            </a:r>
            <a:r>
              <a:rPr lang="fr-FR" dirty="0" err="1"/>
              <a:t>events</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UNIQUE LOCAL EXCHANGE FORUMS ON PRACTITIONERS’ NEEDS AND SOLUTIONS</a:t>
            </a:r>
            <a:endParaRPr lang="en-US" dirty="0">
              <a:solidFill>
                <a:schemeClr val="bg1"/>
              </a:solidFill>
            </a:endParaRPr>
          </a:p>
          <a:p>
            <a:pPr algn="ctr"/>
            <a:endParaRPr lang="en-US" dirty="0"/>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and Denmark</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87786" y="3934663"/>
            <a:ext cx="3076574" cy="95159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address pressing regional issues to be solved, </a:t>
            </a:r>
            <a:r>
              <a:rPr lang="en-US" dirty="0">
                <a:solidFill>
                  <a:schemeClr val="bg1"/>
                </a:solidFill>
                <a:latin typeface="Brandon Text"/>
              </a:rPr>
              <a:t>identify best practices, foster synergies, and address issues of common interest</a:t>
            </a:r>
            <a:endParaRPr lang="en-GB" dirty="0">
              <a:solidFill>
                <a:schemeClr val="bg1"/>
              </a:solidFill>
              <a:latin typeface="Brandon Text"/>
            </a:endParaRPr>
          </a:p>
          <a:p>
            <a:pPr algn="ctr">
              <a:spcBef>
                <a:spcPts val="0"/>
              </a:spcBef>
              <a:defRPr/>
            </a:pPr>
            <a:endParaRPr lang="en-GB" dirty="0">
              <a:solidFill>
                <a:schemeClr val="tx2"/>
              </a:solidFill>
            </a:endParaRPr>
          </a:p>
        </p:txBody>
      </p:sp>
      <p:grpSp>
        <p:nvGrpSpPr>
          <p:cNvPr id="26" name="Group 25"/>
          <p:cNvGrpSpPr/>
          <p:nvPr/>
        </p:nvGrpSpPr>
        <p:grpSpPr>
          <a:xfrm>
            <a:off x="1470350" y="2722921"/>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82043" y="2758338"/>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C:\Users\sal\Desktop\51907-200.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66853" y="3170416"/>
            <a:ext cx="806994" cy="80699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258" y="204596"/>
            <a:ext cx="936294" cy="1324973"/>
          </a:xfrm>
          <a:prstGeom prst="rect">
            <a:avLst/>
          </a:prstGeom>
        </p:spPr>
      </p:pic>
    </p:spTree>
    <p:extLst>
      <p:ext uri="{BB962C8B-B14F-4D97-AF65-F5344CB8AC3E}">
        <p14:creationId xmlns:p14="http://schemas.microsoft.com/office/powerpoint/2010/main" val="54777958"/>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fontScale="90000"/>
          </a:bodyPr>
          <a:lstStyle/>
          <a:p>
            <a:pPr algn="ctr"/>
            <a:r>
              <a:rPr lang="fr-FR" dirty="0"/>
              <a:t>Innovation for </a:t>
            </a:r>
            <a:r>
              <a:rPr lang="fr-FR" dirty="0" err="1"/>
              <a:t>crisis</a:t>
            </a:r>
            <a:r>
              <a:rPr lang="fr-FR" dirty="0"/>
              <a:t> management (I4CM) </a:t>
            </a:r>
            <a:r>
              <a:rPr lang="fr-FR" dirty="0" err="1"/>
              <a:t>events</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UNIQUE LOCAL EXCHANGE FORUMS ON PRACTITIONERS’ NEEDS AND SOLUTIONS</a:t>
            </a:r>
            <a:endParaRPr lang="en-US" dirty="0">
              <a:solidFill>
                <a:schemeClr val="bg1"/>
              </a:solidFill>
            </a:endParaRPr>
          </a:p>
          <a:p>
            <a:pPr algn="ctr"/>
            <a:endParaRPr lang="en-US" dirty="0"/>
          </a:p>
        </p:txBody>
      </p:sp>
      <p:sp>
        <p:nvSpPr>
          <p:cNvPr id="18" name="Espace réservé du texte 6"/>
          <p:cNvSpPr txBox="1">
            <a:spLocks/>
          </p:cNvSpPr>
          <p:nvPr/>
        </p:nvSpPr>
        <p:spPr>
          <a:xfrm>
            <a:off x="3164359" y="3934663"/>
            <a:ext cx="3331443"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exchange on (future) needs of practitioners, already available promising solutions to address them and those that are still to be developed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and Denmark</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87786" y="3934663"/>
            <a:ext cx="3076574" cy="95159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address pressing regional issues to be solved, </a:t>
            </a:r>
            <a:r>
              <a:rPr lang="en-US" dirty="0">
                <a:solidFill>
                  <a:schemeClr val="bg1"/>
                </a:solidFill>
                <a:latin typeface="Brandon Text"/>
              </a:rPr>
              <a:t>identify best practices, foster synergies, and address issues of common interest</a:t>
            </a:r>
            <a:endParaRPr lang="en-GB" dirty="0">
              <a:solidFill>
                <a:schemeClr val="bg1"/>
              </a:solidFill>
              <a:latin typeface="Brandon Text"/>
            </a:endParaRPr>
          </a:p>
          <a:p>
            <a:pPr algn="ctr">
              <a:spcBef>
                <a:spcPts val="0"/>
              </a:spcBef>
              <a:defRPr/>
            </a:pPr>
            <a:endParaRPr lang="en-GB" dirty="0">
              <a:solidFill>
                <a:schemeClr val="tx2"/>
              </a:solidFill>
            </a:endParaRPr>
          </a:p>
        </p:txBody>
      </p:sp>
      <p:grpSp>
        <p:nvGrpSpPr>
          <p:cNvPr id="26" name="Group 25"/>
          <p:cNvGrpSpPr/>
          <p:nvPr/>
        </p:nvGrpSpPr>
        <p:grpSpPr>
          <a:xfrm>
            <a:off x="1470350" y="2722921"/>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82043" y="2758338"/>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C:\Users\sal\Desktop\51907-200.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66853" y="3170416"/>
            <a:ext cx="806994" cy="806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al\Desktop\117746-200.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rot="20211209">
            <a:off x="4312540" y="3154121"/>
            <a:ext cx="817554" cy="81755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258" y="204596"/>
            <a:ext cx="936294" cy="1324973"/>
          </a:xfrm>
          <a:prstGeom prst="rect">
            <a:avLst/>
          </a:prstGeom>
        </p:spPr>
      </p:pic>
    </p:spTree>
    <p:extLst>
      <p:ext uri="{BB962C8B-B14F-4D97-AF65-F5344CB8AC3E}">
        <p14:creationId xmlns:p14="http://schemas.microsoft.com/office/powerpoint/2010/main" val="54777958"/>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fontScale="90000"/>
          </a:bodyPr>
          <a:lstStyle/>
          <a:p>
            <a:pPr algn="ctr"/>
            <a:r>
              <a:rPr lang="fr-FR" dirty="0"/>
              <a:t>Innovation for </a:t>
            </a:r>
            <a:r>
              <a:rPr lang="fr-FR" dirty="0" err="1"/>
              <a:t>crisis</a:t>
            </a:r>
            <a:r>
              <a:rPr lang="fr-FR" dirty="0"/>
              <a:t> management (I4CM) </a:t>
            </a:r>
            <a:r>
              <a:rPr lang="fr-FR" dirty="0" err="1"/>
              <a:t>events</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UNIQUE LOCAL EXCHANGE FORUMS ON PRACTITIONERS’ NEEDS AND SOLUTIONS</a:t>
            </a:r>
            <a:endParaRPr lang="en-US" dirty="0">
              <a:solidFill>
                <a:schemeClr val="bg1"/>
              </a:solidFill>
            </a:endParaRPr>
          </a:p>
          <a:p>
            <a:pPr algn="ctr"/>
            <a:endParaRPr lang="en-US" dirty="0"/>
          </a:p>
        </p:txBody>
      </p:sp>
      <p:sp>
        <p:nvSpPr>
          <p:cNvPr id="18" name="Espace réservé du texte 6"/>
          <p:cNvSpPr txBox="1">
            <a:spLocks/>
          </p:cNvSpPr>
          <p:nvPr/>
        </p:nvSpPr>
        <p:spPr>
          <a:xfrm>
            <a:off x="3164359" y="3934663"/>
            <a:ext cx="3331443"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exchange on (future) needs of practitioners, already available promising solutions to address them and those that are still to be developed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and Denmark</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87786" y="3934663"/>
            <a:ext cx="3076574" cy="95159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address pressing regional issues to be solved, </a:t>
            </a:r>
            <a:r>
              <a:rPr lang="en-US" dirty="0">
                <a:solidFill>
                  <a:schemeClr val="bg1"/>
                </a:solidFill>
                <a:latin typeface="Brandon Text"/>
              </a:rPr>
              <a:t>identify best practices, foster synergies, and address issues of common interest</a:t>
            </a:r>
            <a:endParaRPr lang="en-GB" dirty="0">
              <a:solidFill>
                <a:schemeClr val="bg1"/>
              </a:solidFill>
              <a:latin typeface="Brandon Text"/>
            </a:endParaRPr>
          </a:p>
          <a:p>
            <a:pPr algn="ctr">
              <a:spcBef>
                <a:spcPts val="0"/>
              </a:spcBef>
              <a:defRPr/>
            </a:pPr>
            <a:endParaRPr lang="en-GB" dirty="0">
              <a:solidFill>
                <a:schemeClr val="tx2"/>
              </a:solidFill>
            </a:endParaRPr>
          </a:p>
        </p:txBody>
      </p:sp>
      <p:sp>
        <p:nvSpPr>
          <p:cNvPr id="25" name="Espace réservé du texte 6"/>
          <p:cNvSpPr txBox="1">
            <a:spLocks/>
          </p:cNvSpPr>
          <p:nvPr/>
        </p:nvSpPr>
        <p:spPr>
          <a:xfrm>
            <a:off x="6495802" y="3934663"/>
            <a:ext cx="2367760" cy="77973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provide a relay towards the European level</a:t>
            </a:r>
          </a:p>
        </p:txBody>
      </p:sp>
      <p:grpSp>
        <p:nvGrpSpPr>
          <p:cNvPr id="26" name="Group 25"/>
          <p:cNvGrpSpPr/>
          <p:nvPr/>
        </p:nvGrpSpPr>
        <p:grpSpPr>
          <a:xfrm>
            <a:off x="1470350" y="2722921"/>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82043" y="2758338"/>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C:\Users\sal\Desktop\51907-200.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66853" y="3170416"/>
            <a:ext cx="806994" cy="806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sal\Desktop\38719-200.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rot="10800000">
            <a:off x="7142672" y="3049649"/>
            <a:ext cx="837071" cy="837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al\Desktop\117746-200.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20211209">
            <a:off x="4312540" y="3154121"/>
            <a:ext cx="817554" cy="81755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7258" y="204596"/>
            <a:ext cx="936294" cy="1324973"/>
          </a:xfrm>
          <a:prstGeom prst="rect">
            <a:avLst/>
          </a:prstGeom>
        </p:spPr>
      </p:pic>
    </p:spTree>
    <p:extLst>
      <p:ext uri="{BB962C8B-B14F-4D97-AF65-F5344CB8AC3E}">
        <p14:creationId xmlns:p14="http://schemas.microsoft.com/office/powerpoint/2010/main" val="54777958"/>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fontScale="90000"/>
          </a:bodyPr>
          <a:lstStyle/>
          <a:p>
            <a:pPr algn="ctr"/>
            <a:r>
              <a:rPr lang="fr-FR" dirty="0"/>
              <a:t>Innovation for </a:t>
            </a:r>
            <a:r>
              <a:rPr lang="fr-FR" dirty="0" err="1"/>
              <a:t>crisis</a:t>
            </a:r>
            <a:r>
              <a:rPr lang="fr-FR" dirty="0"/>
              <a:t> management (I4CM) </a:t>
            </a:r>
            <a:r>
              <a:rPr lang="fr-FR" dirty="0" err="1"/>
              <a:t>events</a:t>
            </a:r>
            <a:endParaRPr lang="fr-FR" dirty="0"/>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UNIQUE LOCAL EXCHANGE FORUMS ON PRACTITIONERS’ NEEDS AND SOLUTIONS</a:t>
            </a:r>
            <a:endParaRPr lang="en-US" dirty="0">
              <a:solidFill>
                <a:schemeClr val="bg1"/>
              </a:solidFill>
            </a:endParaRPr>
          </a:p>
          <a:p>
            <a:pPr algn="ctr"/>
            <a:endParaRPr lang="en-US" dirty="0"/>
          </a:p>
        </p:txBody>
      </p:sp>
      <p:sp>
        <p:nvSpPr>
          <p:cNvPr id="18" name="Espace réservé du texte 6"/>
          <p:cNvSpPr txBox="1">
            <a:spLocks/>
          </p:cNvSpPr>
          <p:nvPr/>
        </p:nvSpPr>
        <p:spPr>
          <a:xfrm>
            <a:off x="3164359" y="3934663"/>
            <a:ext cx="3331443" cy="953102"/>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exchange on (future) needs of practitioners, already available promising solutions to address them and those that are still to be developed</a:t>
            </a:r>
            <a:endParaRPr lang="en-US" dirty="0">
              <a:solidFill>
                <a:schemeClr val="bg1"/>
              </a:solidFill>
              <a:latin typeface="Brandon Text"/>
            </a:endParaRPr>
          </a:p>
        </p:txBody>
      </p:sp>
      <p:sp>
        <p:nvSpPr>
          <p:cNvPr id="19" name="Rectangle 18"/>
          <p:cNvSpPr/>
          <p:nvPr/>
        </p:nvSpPr>
        <p:spPr>
          <a:xfrm>
            <a:off x="2260926" y="2136953"/>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and Denmark</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87786" y="3934663"/>
            <a:ext cx="3076574" cy="95159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address pressing regional issues to be solved, </a:t>
            </a:r>
            <a:r>
              <a:rPr lang="en-US" dirty="0">
                <a:solidFill>
                  <a:schemeClr val="bg1"/>
                </a:solidFill>
                <a:latin typeface="Brandon Text"/>
              </a:rPr>
              <a:t>identify best practices, foster synergies, and address issues of common interest</a:t>
            </a:r>
            <a:endParaRPr lang="en-GB" dirty="0">
              <a:solidFill>
                <a:schemeClr val="bg1"/>
              </a:solidFill>
              <a:latin typeface="Brandon Text"/>
            </a:endParaRPr>
          </a:p>
          <a:p>
            <a:pPr algn="ctr">
              <a:spcBef>
                <a:spcPts val="0"/>
              </a:spcBef>
              <a:defRPr/>
            </a:pPr>
            <a:endParaRPr lang="en-GB" dirty="0">
              <a:solidFill>
                <a:schemeClr val="tx2"/>
              </a:solidFill>
            </a:endParaRPr>
          </a:p>
        </p:txBody>
      </p:sp>
      <p:sp>
        <p:nvSpPr>
          <p:cNvPr id="25" name="Espace réservé du texte 6"/>
          <p:cNvSpPr txBox="1">
            <a:spLocks/>
          </p:cNvSpPr>
          <p:nvPr/>
        </p:nvSpPr>
        <p:spPr>
          <a:xfrm>
            <a:off x="6495802" y="3934663"/>
            <a:ext cx="2367760" cy="77973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To provide a relay towards the European level</a:t>
            </a:r>
          </a:p>
        </p:txBody>
      </p:sp>
      <p:grpSp>
        <p:nvGrpSpPr>
          <p:cNvPr id="26" name="Group 25"/>
          <p:cNvGrpSpPr/>
          <p:nvPr/>
        </p:nvGrpSpPr>
        <p:grpSpPr>
          <a:xfrm>
            <a:off x="1470350" y="2722921"/>
            <a:ext cx="6153150"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4582043" y="2758338"/>
            <a:ext cx="507" cy="427181"/>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C:\Users\sal\Desktop\51907-200.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66853" y="3170416"/>
            <a:ext cx="806994" cy="806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sal\Desktop\38719-200.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rot="10800000">
            <a:off x="7142672" y="3049649"/>
            <a:ext cx="837071" cy="837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al\Desktop\117746-200.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20211209">
            <a:off x="4312540" y="3154121"/>
            <a:ext cx="817554" cy="81755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7258" y="204596"/>
            <a:ext cx="936294" cy="1324973"/>
          </a:xfrm>
          <a:prstGeom prst="rect">
            <a:avLst/>
          </a:prstGeom>
        </p:spPr>
      </p:pic>
    </p:spTree>
    <p:extLst>
      <p:ext uri="{BB962C8B-B14F-4D97-AF65-F5344CB8AC3E}">
        <p14:creationId xmlns:p14="http://schemas.microsoft.com/office/powerpoint/2010/main" val="54777958"/>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a:bodyPr>
          <a:lstStyle/>
          <a:p>
            <a:pPr algn="ctr"/>
            <a:r>
              <a:rPr lang="fr-FR" dirty="0"/>
              <a:t>POLICY-RESEARCH DIALOGUE ROUNDTABLES</a:t>
            </a:r>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dirty="0">
                <a:solidFill>
                  <a:schemeClr val="bg1"/>
                </a:solidFill>
              </a:rPr>
              <a:t>Strengthening the Policy-Research Dialogue on research and demonstration activities in Crisis Management </a:t>
            </a:r>
            <a:endParaRPr lang="en-US" dirty="0">
              <a:solidFill>
                <a:schemeClr val="bg1"/>
              </a:solidFill>
            </a:endParaRPr>
          </a:p>
          <a:p>
            <a:pPr algn="ctr"/>
            <a:endParaRPr lang="en-US" dirty="0"/>
          </a:p>
        </p:txBody>
      </p:sp>
      <p:sp>
        <p:nvSpPr>
          <p:cNvPr id="19" name="Rectangle 18"/>
          <p:cNvSpPr/>
          <p:nvPr/>
        </p:nvSpPr>
        <p:spPr>
          <a:xfrm>
            <a:off x="2260926" y="2386328"/>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Denmark and Belgium</a:t>
            </a:r>
            <a:endParaRPr lang="fr-FR" sz="1400" dirty="0">
              <a:solidFill>
                <a:srgbClr val="F3B329"/>
              </a:solidFill>
              <a:latin typeface="Brandon Text" charset="0"/>
              <a:ea typeface="Brandon Text" charset="0"/>
              <a:cs typeface="Brandon Text" charset="0"/>
            </a:endParaRPr>
          </a:p>
        </p:txBody>
      </p:sp>
      <p:pic>
        <p:nvPicPr>
          <p:cNvPr id="14"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639" y="276630"/>
            <a:ext cx="988572" cy="1398952"/>
          </a:xfrm>
          <a:prstGeom prst="rect">
            <a:avLst/>
          </a:prstGeom>
        </p:spPr>
      </p:pic>
    </p:spTree>
    <p:extLst>
      <p:ext uri="{BB962C8B-B14F-4D97-AF65-F5344CB8AC3E}">
        <p14:creationId xmlns:p14="http://schemas.microsoft.com/office/powerpoint/2010/main" val="3196792816"/>
      </p:ext>
    </p:extLst>
  </p:cSld>
  <p:clrMapOvr>
    <a:masterClrMapping/>
  </p:clrMapOvr>
  <mc:AlternateContent xmlns:mc="http://schemas.openxmlformats.org/markup-compatibility/2006" xmlns:p14="http://schemas.microsoft.com/office/powerpoint/2010/main">
    <mc:Choice Requires="p14">
      <p:transition p14:dur="100" advClick="0" advTm="7000">
        <p:cut/>
      </p:transition>
    </mc:Choice>
    <mc:Fallback xmlns="">
      <p:transition advClick="0" advTm="7000">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a:bodyPr>
          <a:lstStyle/>
          <a:p>
            <a:pPr algn="ctr"/>
            <a:r>
              <a:rPr lang="fr-FR" dirty="0"/>
              <a:t>POLICY-RESEARCH DIALOGUE ROUNDTABLES</a:t>
            </a:r>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dirty="0">
                <a:solidFill>
                  <a:schemeClr val="bg1"/>
                </a:solidFill>
              </a:rPr>
              <a:t>Strengthening the Policy-Research Dialogue on research and demonstration activities in Crisis Management </a:t>
            </a:r>
            <a:endParaRPr lang="en-US" dirty="0">
              <a:solidFill>
                <a:schemeClr val="bg1"/>
              </a:solidFill>
            </a:endParaRPr>
          </a:p>
          <a:p>
            <a:pPr algn="ctr"/>
            <a:endParaRPr lang="en-US" dirty="0"/>
          </a:p>
        </p:txBody>
      </p:sp>
      <p:sp>
        <p:nvSpPr>
          <p:cNvPr id="19" name="Rectangle 18"/>
          <p:cNvSpPr/>
          <p:nvPr/>
        </p:nvSpPr>
        <p:spPr>
          <a:xfrm>
            <a:off x="2260926" y="2386328"/>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Denmark and Belgium</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135872" y="4052683"/>
            <a:ext cx="4905339"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Two before the trials and final demonstration to allow exchanges on the potential EU policies to be addressed and the involvement of DG HOME, DG ECHO /ERCC staff</a:t>
            </a:r>
          </a:p>
        </p:txBody>
      </p:sp>
      <p:grpSp>
        <p:nvGrpSpPr>
          <p:cNvPr id="26" name="Group 25"/>
          <p:cNvGrpSpPr/>
          <p:nvPr/>
        </p:nvGrpSpPr>
        <p:grpSpPr>
          <a:xfrm>
            <a:off x="2151082" y="2853546"/>
            <a:ext cx="4844259"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pic>
        <p:nvPicPr>
          <p:cNvPr id="2050" name="Picture 2" descr="C:\Users\sal\Desktop\DRIVER Plus - 2017 - 2019\SP50\MarCom\Icons\Checklist-Icon.png"/>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89378" y="3461232"/>
            <a:ext cx="523408" cy="59145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639" y="276630"/>
            <a:ext cx="988572" cy="1398952"/>
          </a:xfrm>
          <a:prstGeom prst="rect">
            <a:avLst/>
          </a:prstGeom>
        </p:spPr>
      </p:pic>
    </p:spTree>
    <p:extLst>
      <p:ext uri="{BB962C8B-B14F-4D97-AF65-F5344CB8AC3E}">
        <p14:creationId xmlns:p14="http://schemas.microsoft.com/office/powerpoint/2010/main" val="3412409226"/>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141516" y="4018268"/>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ext Placeholder 5"/>
          <p:cNvSpPr txBox="1">
            <a:spLocks/>
          </p:cNvSpPr>
          <p:nvPr/>
        </p:nvSpPr>
        <p:spPr>
          <a:xfrm>
            <a:off x="541020" y="4086494"/>
            <a:ext cx="8267700"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In May 2014, dedicated practitioners’ organisations, research institutes, industries and SMEs teamed up to support the European Union to tackle this issue. </a:t>
            </a:r>
          </a:p>
          <a:p>
            <a:pPr marL="0" indent="0" algn="ctr" defTabSz="914400">
              <a:spcBef>
                <a:spcPts val="0"/>
              </a:spcBef>
              <a:buClrTx/>
              <a:buNone/>
              <a:defRPr/>
            </a:pPr>
            <a:endParaRPr lang="en-GB" sz="2000" b="1" dirty="0">
              <a:solidFill>
                <a:schemeClr val="bg1"/>
              </a:solidFill>
              <a:latin typeface="Brandon Text"/>
            </a:endParaRPr>
          </a:p>
        </p:txBody>
      </p:sp>
      <p:pic>
        <p:nvPicPr>
          <p:cNvPr id="5" name="Picture 5" descr="C:\Users\sal\Desktop\DRIVER Plus - 2017 - 2019\SP50\MarCom\Icons\Practitioners.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99502" y="1580764"/>
            <a:ext cx="1972027" cy="135664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sal\Desktop\4439-200.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811690" y="1525440"/>
            <a:ext cx="1411968" cy="141196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sal\Desktop\smeIconMain.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881700" y="1325418"/>
            <a:ext cx="1562644" cy="1762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Users\sal\Desktop\64880.png"/>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902632" y="1272983"/>
            <a:ext cx="1664425" cy="16644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l\Desktop\32791.png"/>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370368" y="2602230"/>
            <a:ext cx="789210" cy="7892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al\Desktop\32791.png"/>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300111" y="2754630"/>
            <a:ext cx="789210" cy="7892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l\Desktop\32791.png"/>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3981454" y="1130835"/>
            <a:ext cx="789210" cy="78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736384"/>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47"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750"/>
                                        <p:tgtEl>
                                          <p:spTgt spid="5"/>
                                        </p:tgtEl>
                                      </p:cBhvr>
                                    </p:animEffect>
                                    <p:anim calcmode="lin" valueType="num">
                                      <p:cBhvr>
                                        <p:cTn id="10" dur="750" fill="hold"/>
                                        <p:tgtEl>
                                          <p:spTgt spid="5"/>
                                        </p:tgtEl>
                                        <p:attrNameLst>
                                          <p:attrName>ppt_x</p:attrName>
                                        </p:attrNameLst>
                                      </p:cBhvr>
                                      <p:tavLst>
                                        <p:tav tm="0">
                                          <p:val>
                                            <p:strVal val="#ppt_x"/>
                                          </p:val>
                                        </p:tav>
                                        <p:tav tm="100000">
                                          <p:val>
                                            <p:strVal val="#ppt_x"/>
                                          </p:val>
                                        </p:tav>
                                      </p:tavLst>
                                    </p:anim>
                                    <p:anim calcmode="lin" valueType="num">
                                      <p:cBhvr>
                                        <p:cTn id="11" dur="75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750"/>
                            </p:stCondLst>
                            <p:childTnLst>
                              <p:par>
                                <p:cTn id="13" presetID="47" presetClass="entr" presetSubtype="0" fill="hold" nodeType="after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fade">
                                      <p:cBhvr>
                                        <p:cTn id="15" dur="750"/>
                                        <p:tgtEl>
                                          <p:spTgt spid="7170"/>
                                        </p:tgtEl>
                                      </p:cBhvr>
                                    </p:animEffect>
                                    <p:anim calcmode="lin" valueType="num">
                                      <p:cBhvr>
                                        <p:cTn id="16" dur="750" fill="hold"/>
                                        <p:tgtEl>
                                          <p:spTgt spid="7170"/>
                                        </p:tgtEl>
                                        <p:attrNameLst>
                                          <p:attrName>ppt_x</p:attrName>
                                        </p:attrNameLst>
                                      </p:cBhvr>
                                      <p:tavLst>
                                        <p:tav tm="0">
                                          <p:val>
                                            <p:strVal val="#ppt_x"/>
                                          </p:val>
                                        </p:tav>
                                        <p:tav tm="100000">
                                          <p:val>
                                            <p:strVal val="#ppt_x"/>
                                          </p:val>
                                        </p:tav>
                                      </p:tavLst>
                                    </p:anim>
                                    <p:anim calcmode="lin" valueType="num">
                                      <p:cBhvr>
                                        <p:cTn id="17" dur="750" fill="hold"/>
                                        <p:tgtEl>
                                          <p:spTgt spid="717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7171"/>
                                        </p:tgtEl>
                                        <p:attrNameLst>
                                          <p:attrName>style.visibility</p:attrName>
                                        </p:attrNameLst>
                                      </p:cBhvr>
                                      <p:to>
                                        <p:strVal val="visible"/>
                                      </p:to>
                                    </p:set>
                                    <p:animEffect transition="in" filter="fade">
                                      <p:cBhvr>
                                        <p:cTn id="21" dur="750"/>
                                        <p:tgtEl>
                                          <p:spTgt spid="7171"/>
                                        </p:tgtEl>
                                      </p:cBhvr>
                                    </p:animEffect>
                                    <p:anim calcmode="lin" valueType="num">
                                      <p:cBhvr>
                                        <p:cTn id="22" dur="750" fill="hold"/>
                                        <p:tgtEl>
                                          <p:spTgt spid="7171"/>
                                        </p:tgtEl>
                                        <p:attrNameLst>
                                          <p:attrName>ppt_x</p:attrName>
                                        </p:attrNameLst>
                                      </p:cBhvr>
                                      <p:tavLst>
                                        <p:tav tm="0">
                                          <p:val>
                                            <p:strVal val="#ppt_x"/>
                                          </p:val>
                                        </p:tav>
                                        <p:tav tm="100000">
                                          <p:val>
                                            <p:strVal val="#ppt_x"/>
                                          </p:val>
                                        </p:tav>
                                      </p:tavLst>
                                    </p:anim>
                                    <p:anim calcmode="lin" valueType="num">
                                      <p:cBhvr>
                                        <p:cTn id="23" dur="750" fill="hold"/>
                                        <p:tgtEl>
                                          <p:spTgt spid="7171"/>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47"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anim calcmode="lin" valueType="num">
                                      <p:cBhvr>
                                        <p:cTn id="28" dur="750" fill="hold"/>
                                        <p:tgtEl>
                                          <p:spTgt spid="8"/>
                                        </p:tgtEl>
                                        <p:attrNameLst>
                                          <p:attrName>ppt_x</p:attrName>
                                        </p:attrNameLst>
                                      </p:cBhvr>
                                      <p:tavLst>
                                        <p:tav tm="0">
                                          <p:val>
                                            <p:strVal val="#ppt_x"/>
                                          </p:val>
                                        </p:tav>
                                        <p:tav tm="100000">
                                          <p:val>
                                            <p:strVal val="#ppt_x"/>
                                          </p:val>
                                        </p:tav>
                                      </p:tavLst>
                                    </p:anim>
                                    <p:anim calcmode="lin" valueType="num">
                                      <p:cBhvr>
                                        <p:cTn id="29" dur="75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3000"/>
                            </p:stCondLst>
                            <p:childTnLst>
                              <p:par>
                                <p:cTn id="38" presetID="8" presetClass="emph" presetSubtype="0" fill="hold" nodeType="afterEffect">
                                  <p:stCondLst>
                                    <p:cond delay="0"/>
                                  </p:stCondLst>
                                  <p:childTnLst>
                                    <p:animRot by="21600000">
                                      <p:cBhvr>
                                        <p:cTn id="39" dur="1500" fill="hold"/>
                                        <p:tgtEl>
                                          <p:spTgt spid="9"/>
                                        </p:tgtEl>
                                        <p:attrNameLst>
                                          <p:attrName>r</p:attrName>
                                        </p:attrNameLst>
                                      </p:cBhvr>
                                    </p:animRot>
                                  </p:childTnLst>
                                </p:cTn>
                              </p:par>
                              <p:par>
                                <p:cTn id="40" presetID="8" presetClass="emph" presetSubtype="0" fill="hold" nodeType="withEffect">
                                  <p:stCondLst>
                                    <p:cond delay="0"/>
                                  </p:stCondLst>
                                  <p:childTnLst>
                                    <p:animRot by="21600000">
                                      <p:cBhvr>
                                        <p:cTn id="41" dur="1500" fill="hold"/>
                                        <p:tgtEl>
                                          <p:spTgt spid="10"/>
                                        </p:tgtEl>
                                        <p:attrNameLst>
                                          <p:attrName>r</p:attrName>
                                        </p:attrNameLst>
                                      </p:cBhvr>
                                    </p:animRot>
                                  </p:childTnLst>
                                </p:cTn>
                              </p:par>
                              <p:par>
                                <p:cTn id="42" presetID="8" presetClass="emph" presetSubtype="0" fill="hold" nodeType="withEffect">
                                  <p:stCondLst>
                                    <p:cond delay="0"/>
                                  </p:stCondLst>
                                  <p:childTnLst>
                                    <p:animRot by="21600000">
                                      <p:cBhvr>
                                        <p:cTn id="43" dur="1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318645"/>
            <a:ext cx="8207775" cy="587142"/>
          </a:xfrm>
        </p:spPr>
        <p:txBody>
          <a:bodyPr>
            <a:normAutofit/>
          </a:bodyPr>
          <a:lstStyle/>
          <a:p>
            <a:pPr algn="ctr"/>
            <a:r>
              <a:rPr lang="fr-FR" dirty="0"/>
              <a:t>POLICY-RESEARCH DIALOGUE ROUNDTABLES</a:t>
            </a:r>
          </a:p>
        </p:txBody>
      </p:sp>
      <p:sp>
        <p:nvSpPr>
          <p:cNvPr id="17" name="Espace réservé du texte 2"/>
          <p:cNvSpPr txBox="1">
            <a:spLocks/>
          </p:cNvSpPr>
          <p:nvPr/>
        </p:nvSpPr>
        <p:spPr>
          <a:xfrm>
            <a:off x="443039" y="1905787"/>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dirty="0">
                <a:solidFill>
                  <a:schemeClr val="bg1"/>
                </a:solidFill>
              </a:rPr>
              <a:t>Strengthening the Policy-Research Dialogue on research and demonstration activities in Crisis Management </a:t>
            </a:r>
            <a:endParaRPr lang="en-US" dirty="0">
              <a:solidFill>
                <a:schemeClr val="bg1"/>
              </a:solidFill>
            </a:endParaRPr>
          </a:p>
          <a:p>
            <a:pPr algn="ctr"/>
            <a:endParaRPr lang="en-US" dirty="0"/>
          </a:p>
        </p:txBody>
      </p:sp>
      <p:sp>
        <p:nvSpPr>
          <p:cNvPr id="19" name="Rectangle 18"/>
          <p:cNvSpPr/>
          <p:nvPr/>
        </p:nvSpPr>
        <p:spPr>
          <a:xfrm>
            <a:off x="2260926" y="2386328"/>
            <a:ext cx="4572000" cy="307777"/>
          </a:xfrm>
          <a:prstGeom prst="rect">
            <a:avLst/>
          </a:prstGeom>
        </p:spPr>
        <p:txBody>
          <a:bodyPr>
            <a:spAutoFit/>
          </a:bodyPr>
          <a:lstStyle/>
          <a:p>
            <a:pPr algn="ctr"/>
            <a:r>
              <a:rPr lang="en-GB" altLang="en-US" sz="1400" b="1" dirty="0">
                <a:solidFill>
                  <a:srgbClr val="F3B329"/>
                </a:solidFill>
                <a:latin typeface="Brandon Text" charset="0"/>
                <a:ea typeface="Brandon Text" charset="0"/>
                <a:cs typeface="Brandon Text" charset="0"/>
              </a:rPr>
              <a:t>Poland, Denmark and Belgium</a:t>
            </a:r>
            <a:endParaRPr lang="fr-FR" sz="1400" dirty="0">
              <a:solidFill>
                <a:srgbClr val="F3B329"/>
              </a:solidFill>
              <a:latin typeface="Brandon Text" charset="0"/>
              <a:ea typeface="Brandon Text" charset="0"/>
              <a:cs typeface="Brandon Text" charset="0"/>
            </a:endParaRPr>
          </a:p>
        </p:txBody>
      </p:sp>
      <p:sp>
        <p:nvSpPr>
          <p:cNvPr id="24" name="Espace réservé du texte 6"/>
          <p:cNvSpPr txBox="1">
            <a:spLocks/>
          </p:cNvSpPr>
          <p:nvPr/>
        </p:nvSpPr>
        <p:spPr>
          <a:xfrm>
            <a:off x="135872" y="4052683"/>
            <a:ext cx="4905339"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Two before the trials and final demonstration to allow exchanges on the potential EU policies to be addressed and the involvement of DG HOME, DG ECHO /ERCC staff</a:t>
            </a:r>
          </a:p>
        </p:txBody>
      </p:sp>
      <p:sp>
        <p:nvSpPr>
          <p:cNvPr id="25" name="Espace réservé du texte 6"/>
          <p:cNvSpPr txBox="1">
            <a:spLocks/>
          </p:cNvSpPr>
          <p:nvPr/>
        </p:nvSpPr>
        <p:spPr>
          <a:xfrm>
            <a:off x="5732130" y="4052683"/>
            <a:ext cx="2731325" cy="77973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One after the events to allow exchanges on the results and the potential policy implications</a:t>
            </a:r>
          </a:p>
        </p:txBody>
      </p:sp>
      <p:grpSp>
        <p:nvGrpSpPr>
          <p:cNvPr id="26" name="Group 25"/>
          <p:cNvGrpSpPr/>
          <p:nvPr/>
        </p:nvGrpSpPr>
        <p:grpSpPr>
          <a:xfrm>
            <a:off x="2151082" y="2853546"/>
            <a:ext cx="4844259" cy="486348"/>
            <a:chOff x="1619249" y="2205572"/>
            <a:chExt cx="3168651" cy="626528"/>
          </a:xfrm>
          <a:effectLst/>
        </p:grpSpPr>
        <p:cxnSp>
          <p:nvCxnSpPr>
            <p:cNvPr id="27" name="Straight Connector 26"/>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pic>
        <p:nvPicPr>
          <p:cNvPr id="2050" name="Picture 2" descr="C:\Users\sal\Desktop\DRIVER Plus - 2017 - 2019\SP50\MarCom\Icons\Checklist-Icon.png"/>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89378" y="3461232"/>
            <a:ext cx="523408" cy="5914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al\Desktop\icons-5-300x300.png"/>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flipH="1">
            <a:off x="6714556" y="3439516"/>
            <a:ext cx="561570" cy="61316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39" y="276630"/>
            <a:ext cx="988572" cy="1398952"/>
          </a:xfrm>
          <a:prstGeom prst="rect">
            <a:avLst/>
          </a:prstGeom>
        </p:spPr>
      </p:pic>
    </p:spTree>
    <p:extLst>
      <p:ext uri="{BB962C8B-B14F-4D97-AF65-F5344CB8AC3E}">
        <p14:creationId xmlns:p14="http://schemas.microsoft.com/office/powerpoint/2010/main" val="3412409226"/>
      </p:ext>
    </p:extLst>
  </p:cSld>
  <p:clrMapOvr>
    <a:masterClrMapping/>
  </p:clrMapOvr>
  <mc:AlternateContent xmlns:mc="http://schemas.openxmlformats.org/markup-compatibility/2006" xmlns:p14="http://schemas.microsoft.com/office/powerpoint/2010/main">
    <mc:Choice Requires="p14">
      <p:transition p14:dur="100" advClick="0" advTm="2500">
        <p:cut/>
      </p:transition>
    </mc:Choice>
    <mc:Fallback xmlns="">
      <p:transition advClick="0" advTm="2500">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288101"/>
            <a:ext cx="8207775" cy="587142"/>
          </a:xfrm>
        </p:spPr>
        <p:txBody>
          <a:bodyPr>
            <a:normAutofit/>
          </a:bodyPr>
          <a:lstStyle/>
          <a:p>
            <a:pPr algn="ctr"/>
            <a:r>
              <a:rPr lang="fr-FR" dirty="0" err="1"/>
              <a:t>External</a:t>
            </a:r>
            <a:r>
              <a:rPr lang="fr-FR" dirty="0"/>
              <a:t> </a:t>
            </a:r>
            <a:r>
              <a:rPr lang="fr-FR" dirty="0" err="1"/>
              <a:t>cooperation</a:t>
            </a:r>
            <a:endParaRPr lang="fr-FR" dirty="0"/>
          </a:p>
        </p:txBody>
      </p:sp>
      <p:sp>
        <p:nvSpPr>
          <p:cNvPr id="17" name="Espace réservé du texte 2"/>
          <p:cNvSpPr txBox="1">
            <a:spLocks/>
          </p:cNvSpPr>
          <p:nvPr/>
        </p:nvSpPr>
        <p:spPr>
          <a:xfrm>
            <a:off x="443039" y="1875243"/>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A </a:t>
            </a:r>
            <a:r>
              <a:rPr lang="fr-FR" dirty="0" err="1">
                <a:solidFill>
                  <a:schemeClr val="bg1"/>
                </a:solidFill>
              </a:rPr>
              <a:t>project</a:t>
            </a:r>
            <a:r>
              <a:rPr lang="fr-FR" dirty="0">
                <a:solidFill>
                  <a:schemeClr val="bg1"/>
                </a:solidFill>
              </a:rPr>
              <a:t> </a:t>
            </a:r>
            <a:r>
              <a:rPr lang="fr-FR" dirty="0" err="1">
                <a:solidFill>
                  <a:schemeClr val="bg1"/>
                </a:solidFill>
              </a:rPr>
              <a:t>opening</a:t>
            </a:r>
            <a:r>
              <a:rPr lang="fr-FR" dirty="0">
                <a:solidFill>
                  <a:schemeClr val="bg1"/>
                </a:solidFill>
              </a:rPr>
              <a:t> up to the </a:t>
            </a:r>
            <a:r>
              <a:rPr lang="fr-FR" dirty="0" err="1">
                <a:solidFill>
                  <a:schemeClr val="bg1"/>
                </a:solidFill>
              </a:rPr>
              <a:t>worLD</a:t>
            </a:r>
            <a:endParaRPr lang="en-US" dirty="0">
              <a:solidFill>
                <a:schemeClr val="bg1"/>
              </a:solidFill>
            </a:endParaRPr>
          </a:p>
        </p:txBody>
      </p:sp>
      <p:pic>
        <p:nvPicPr>
          <p:cNvPr id="13"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219" y="-63374"/>
            <a:ext cx="1275695" cy="1805268"/>
          </a:xfrm>
          <a:prstGeom prst="rect">
            <a:avLst/>
          </a:prstGeom>
        </p:spPr>
      </p:pic>
    </p:spTree>
    <p:extLst>
      <p:ext uri="{BB962C8B-B14F-4D97-AF65-F5344CB8AC3E}">
        <p14:creationId xmlns:p14="http://schemas.microsoft.com/office/powerpoint/2010/main" val="1227999025"/>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43038" y="1288101"/>
            <a:ext cx="8207775" cy="587142"/>
          </a:xfrm>
        </p:spPr>
        <p:txBody>
          <a:bodyPr>
            <a:normAutofit/>
          </a:bodyPr>
          <a:lstStyle/>
          <a:p>
            <a:pPr algn="ctr"/>
            <a:r>
              <a:rPr lang="fr-FR" dirty="0" err="1"/>
              <a:t>External</a:t>
            </a:r>
            <a:r>
              <a:rPr lang="fr-FR" dirty="0"/>
              <a:t> </a:t>
            </a:r>
            <a:r>
              <a:rPr lang="fr-FR" dirty="0" err="1"/>
              <a:t>cooperation</a:t>
            </a:r>
            <a:endParaRPr lang="fr-FR" dirty="0"/>
          </a:p>
        </p:txBody>
      </p:sp>
      <p:sp>
        <p:nvSpPr>
          <p:cNvPr id="17" name="Espace réservé du texte 2"/>
          <p:cNvSpPr txBox="1">
            <a:spLocks/>
          </p:cNvSpPr>
          <p:nvPr/>
        </p:nvSpPr>
        <p:spPr>
          <a:xfrm>
            <a:off x="443039" y="1875243"/>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A </a:t>
            </a:r>
            <a:r>
              <a:rPr lang="fr-FR" dirty="0" err="1">
                <a:solidFill>
                  <a:schemeClr val="bg1"/>
                </a:solidFill>
              </a:rPr>
              <a:t>project</a:t>
            </a:r>
            <a:r>
              <a:rPr lang="fr-FR" dirty="0">
                <a:solidFill>
                  <a:schemeClr val="bg1"/>
                </a:solidFill>
              </a:rPr>
              <a:t> </a:t>
            </a:r>
            <a:r>
              <a:rPr lang="fr-FR" dirty="0" err="1">
                <a:solidFill>
                  <a:schemeClr val="bg1"/>
                </a:solidFill>
              </a:rPr>
              <a:t>opening</a:t>
            </a:r>
            <a:r>
              <a:rPr lang="fr-FR" dirty="0">
                <a:solidFill>
                  <a:schemeClr val="bg1"/>
                </a:solidFill>
              </a:rPr>
              <a:t> up to the </a:t>
            </a:r>
            <a:r>
              <a:rPr lang="fr-FR" dirty="0" err="1">
                <a:solidFill>
                  <a:schemeClr val="bg1"/>
                </a:solidFill>
              </a:rPr>
              <a:t>worLD</a:t>
            </a:r>
            <a:endParaRPr lang="en-US" dirty="0">
              <a:solidFill>
                <a:schemeClr val="bg1"/>
              </a:solidFill>
            </a:endParaRPr>
          </a:p>
        </p:txBody>
      </p:sp>
      <p:sp>
        <p:nvSpPr>
          <p:cNvPr id="12" name="Espace réservé du texte 6"/>
          <p:cNvSpPr txBox="1">
            <a:spLocks/>
          </p:cNvSpPr>
          <p:nvPr/>
        </p:nvSpPr>
        <p:spPr>
          <a:xfrm>
            <a:off x="456173" y="3625119"/>
            <a:ext cx="3249051"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Identify external innovative solution providers and interested practitioners </a:t>
            </a:r>
          </a:p>
        </p:txBody>
      </p:sp>
      <p:grpSp>
        <p:nvGrpSpPr>
          <p:cNvPr id="15" name="Group 14"/>
          <p:cNvGrpSpPr/>
          <p:nvPr/>
        </p:nvGrpSpPr>
        <p:grpSpPr>
          <a:xfrm>
            <a:off x="2080697" y="2369255"/>
            <a:ext cx="4901127" cy="486348"/>
            <a:chOff x="1619249" y="2205572"/>
            <a:chExt cx="3168651" cy="626528"/>
          </a:xfrm>
          <a:effectLst/>
        </p:grpSpPr>
        <p:cxnSp>
          <p:nvCxnSpPr>
            <p:cNvPr id="16" name="Straight Connector 15"/>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pic>
        <p:nvPicPr>
          <p:cNvPr id="26" name="Image 15"/>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708474" y="2994725"/>
            <a:ext cx="741331" cy="639663"/>
          </a:xfrm>
          <a:prstGeom prst="rect">
            <a:avLst/>
          </a:prstGeom>
        </p:spPr>
      </p:pic>
      <p:pic>
        <p:nvPicPr>
          <p:cNvPr id="13"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219" y="-63374"/>
            <a:ext cx="1275695" cy="1805268"/>
          </a:xfrm>
          <a:prstGeom prst="rect">
            <a:avLst/>
          </a:prstGeom>
        </p:spPr>
      </p:pic>
    </p:spTree>
    <p:extLst>
      <p:ext uri="{BB962C8B-B14F-4D97-AF65-F5344CB8AC3E}">
        <p14:creationId xmlns:p14="http://schemas.microsoft.com/office/powerpoint/2010/main" val="1809711107"/>
      </p:ext>
    </p:extLst>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443038" y="1288101"/>
            <a:ext cx="8207775" cy="587142"/>
          </a:xfrm>
        </p:spPr>
        <p:txBody>
          <a:bodyPr>
            <a:normAutofit/>
          </a:bodyPr>
          <a:lstStyle/>
          <a:p>
            <a:pPr algn="ctr"/>
            <a:r>
              <a:rPr lang="fr-FR" dirty="0" err="1"/>
              <a:t>External</a:t>
            </a:r>
            <a:r>
              <a:rPr lang="fr-FR" dirty="0"/>
              <a:t> </a:t>
            </a:r>
            <a:r>
              <a:rPr lang="fr-FR" dirty="0" err="1"/>
              <a:t>cooperation</a:t>
            </a:r>
            <a:endParaRPr lang="fr-FR" dirty="0"/>
          </a:p>
        </p:txBody>
      </p:sp>
      <p:sp>
        <p:nvSpPr>
          <p:cNvPr id="17" name="Espace réservé du texte 2"/>
          <p:cNvSpPr txBox="1">
            <a:spLocks/>
          </p:cNvSpPr>
          <p:nvPr/>
        </p:nvSpPr>
        <p:spPr>
          <a:xfrm>
            <a:off x="443039" y="1875243"/>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A </a:t>
            </a:r>
            <a:r>
              <a:rPr lang="fr-FR" dirty="0" err="1">
                <a:solidFill>
                  <a:schemeClr val="bg1"/>
                </a:solidFill>
              </a:rPr>
              <a:t>project</a:t>
            </a:r>
            <a:r>
              <a:rPr lang="fr-FR" dirty="0">
                <a:solidFill>
                  <a:schemeClr val="bg1"/>
                </a:solidFill>
              </a:rPr>
              <a:t> </a:t>
            </a:r>
            <a:r>
              <a:rPr lang="fr-FR" dirty="0" err="1">
                <a:solidFill>
                  <a:schemeClr val="bg1"/>
                </a:solidFill>
              </a:rPr>
              <a:t>opening</a:t>
            </a:r>
            <a:r>
              <a:rPr lang="fr-FR" dirty="0">
                <a:solidFill>
                  <a:schemeClr val="bg1"/>
                </a:solidFill>
              </a:rPr>
              <a:t> up to the </a:t>
            </a:r>
            <a:r>
              <a:rPr lang="fr-FR" dirty="0" err="1">
                <a:solidFill>
                  <a:schemeClr val="bg1"/>
                </a:solidFill>
              </a:rPr>
              <a:t>worLD</a:t>
            </a:r>
            <a:endParaRPr lang="en-US" dirty="0">
              <a:solidFill>
                <a:schemeClr val="bg1"/>
              </a:solidFill>
            </a:endParaRPr>
          </a:p>
        </p:txBody>
      </p:sp>
      <p:sp>
        <p:nvSpPr>
          <p:cNvPr id="12" name="Espace réservé du texte 6"/>
          <p:cNvSpPr txBox="1">
            <a:spLocks/>
          </p:cNvSpPr>
          <p:nvPr/>
        </p:nvSpPr>
        <p:spPr>
          <a:xfrm>
            <a:off x="456173" y="3625119"/>
            <a:ext cx="3249051"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Identify external innovative solution providers and interested practitioners </a:t>
            </a:r>
          </a:p>
        </p:txBody>
      </p:sp>
      <p:grpSp>
        <p:nvGrpSpPr>
          <p:cNvPr id="15" name="Group 14"/>
          <p:cNvGrpSpPr/>
          <p:nvPr/>
        </p:nvGrpSpPr>
        <p:grpSpPr>
          <a:xfrm>
            <a:off x="2080697" y="2369255"/>
            <a:ext cx="4901127" cy="486348"/>
            <a:chOff x="1619249" y="2205572"/>
            <a:chExt cx="3168651" cy="626528"/>
          </a:xfrm>
          <a:effectLst/>
        </p:grpSpPr>
        <p:cxnSp>
          <p:nvCxnSpPr>
            <p:cNvPr id="16" name="Straight Connector 15"/>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sp>
        <p:nvSpPr>
          <p:cNvPr id="24" name="Espace réservé du texte 6"/>
          <p:cNvSpPr txBox="1">
            <a:spLocks/>
          </p:cNvSpPr>
          <p:nvPr/>
        </p:nvSpPr>
        <p:spPr>
          <a:xfrm>
            <a:off x="4953001" y="3749591"/>
            <a:ext cx="3787578"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Enable their participation and direct technical contribution to DRIVER+ trials, to ensure their high quality, relevance and appropriateness</a:t>
            </a:r>
          </a:p>
        </p:txBody>
      </p:sp>
      <p:pic>
        <p:nvPicPr>
          <p:cNvPr id="26" name="Image 15"/>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708474" y="2994725"/>
            <a:ext cx="741331" cy="639663"/>
          </a:xfrm>
          <a:prstGeom prst="rect">
            <a:avLst/>
          </a:prstGeom>
        </p:spPr>
      </p:pic>
      <p:pic>
        <p:nvPicPr>
          <p:cNvPr id="27" name="Image 16"/>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6529676" y="3042479"/>
            <a:ext cx="854147" cy="737006"/>
          </a:xfrm>
          <a:prstGeom prst="rect">
            <a:avLst/>
          </a:prstGeom>
        </p:spPr>
      </p:pic>
      <p:pic>
        <p:nvPicPr>
          <p:cNvPr id="13"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219" y="-63374"/>
            <a:ext cx="1275695" cy="1805268"/>
          </a:xfrm>
          <a:prstGeom prst="rect">
            <a:avLst/>
          </a:prstGeom>
        </p:spPr>
      </p:pic>
    </p:spTree>
    <p:extLst>
      <p:ext uri="{BB962C8B-B14F-4D97-AF65-F5344CB8AC3E}">
        <p14:creationId xmlns:p14="http://schemas.microsoft.com/office/powerpoint/2010/main" val="1809711107"/>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443038" y="1288101"/>
            <a:ext cx="8207775" cy="587142"/>
          </a:xfrm>
        </p:spPr>
        <p:txBody>
          <a:bodyPr>
            <a:normAutofit/>
          </a:bodyPr>
          <a:lstStyle/>
          <a:p>
            <a:pPr algn="ctr"/>
            <a:r>
              <a:rPr lang="fr-FR" dirty="0" err="1"/>
              <a:t>External</a:t>
            </a:r>
            <a:r>
              <a:rPr lang="fr-FR" dirty="0"/>
              <a:t> </a:t>
            </a:r>
            <a:r>
              <a:rPr lang="fr-FR" dirty="0" err="1"/>
              <a:t>cooperation</a:t>
            </a:r>
            <a:endParaRPr lang="fr-FR" dirty="0"/>
          </a:p>
        </p:txBody>
      </p:sp>
      <p:sp>
        <p:nvSpPr>
          <p:cNvPr id="17" name="Espace réservé du texte 2"/>
          <p:cNvSpPr txBox="1">
            <a:spLocks/>
          </p:cNvSpPr>
          <p:nvPr/>
        </p:nvSpPr>
        <p:spPr>
          <a:xfrm>
            <a:off x="443039" y="1875243"/>
            <a:ext cx="8207775" cy="4717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600" kern="1200" cap="all" baseline="0">
                <a:solidFill>
                  <a:srgbClr val="00497E"/>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dirty="0">
                <a:solidFill>
                  <a:schemeClr val="bg1"/>
                </a:solidFill>
              </a:rPr>
              <a:t>A </a:t>
            </a:r>
            <a:r>
              <a:rPr lang="fr-FR" dirty="0" err="1">
                <a:solidFill>
                  <a:schemeClr val="bg1"/>
                </a:solidFill>
              </a:rPr>
              <a:t>project</a:t>
            </a:r>
            <a:r>
              <a:rPr lang="fr-FR" dirty="0">
                <a:solidFill>
                  <a:schemeClr val="bg1"/>
                </a:solidFill>
              </a:rPr>
              <a:t> </a:t>
            </a:r>
            <a:r>
              <a:rPr lang="fr-FR" dirty="0" err="1">
                <a:solidFill>
                  <a:schemeClr val="bg1"/>
                </a:solidFill>
              </a:rPr>
              <a:t>opening</a:t>
            </a:r>
            <a:r>
              <a:rPr lang="fr-FR" dirty="0">
                <a:solidFill>
                  <a:schemeClr val="bg1"/>
                </a:solidFill>
              </a:rPr>
              <a:t> up to the </a:t>
            </a:r>
            <a:r>
              <a:rPr lang="fr-FR" dirty="0" err="1">
                <a:solidFill>
                  <a:schemeClr val="bg1"/>
                </a:solidFill>
              </a:rPr>
              <a:t>worLD</a:t>
            </a:r>
            <a:endParaRPr lang="en-US" dirty="0">
              <a:solidFill>
                <a:schemeClr val="bg1"/>
              </a:solidFill>
            </a:endParaRPr>
          </a:p>
        </p:txBody>
      </p:sp>
      <p:sp>
        <p:nvSpPr>
          <p:cNvPr id="12" name="Espace réservé du texte 6"/>
          <p:cNvSpPr txBox="1">
            <a:spLocks/>
          </p:cNvSpPr>
          <p:nvPr/>
        </p:nvSpPr>
        <p:spPr>
          <a:xfrm>
            <a:off x="456173" y="3625119"/>
            <a:ext cx="3249051"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Identify external innovative solution providers and interested practitioners </a:t>
            </a:r>
          </a:p>
        </p:txBody>
      </p:sp>
      <p:grpSp>
        <p:nvGrpSpPr>
          <p:cNvPr id="15" name="Group 14"/>
          <p:cNvGrpSpPr/>
          <p:nvPr/>
        </p:nvGrpSpPr>
        <p:grpSpPr>
          <a:xfrm>
            <a:off x="2080697" y="2369255"/>
            <a:ext cx="4901127" cy="486348"/>
            <a:chOff x="1619249" y="2205572"/>
            <a:chExt cx="3168651" cy="626528"/>
          </a:xfrm>
          <a:effectLst/>
        </p:grpSpPr>
        <p:cxnSp>
          <p:nvCxnSpPr>
            <p:cNvPr id="16" name="Straight Connector 15"/>
            <p:cNvCxnSpPr/>
            <p:nvPr/>
          </p:nvCxnSpPr>
          <p:spPr>
            <a:xfrm flipV="1">
              <a:off x="1619249" y="2205572"/>
              <a:ext cx="3168651" cy="190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19249" y="2254250"/>
              <a:ext cx="0" cy="577850"/>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87900" y="2224622"/>
              <a:ext cx="0" cy="607478"/>
            </a:xfrm>
            <a:prstGeom prst="line">
              <a:avLst/>
            </a:prstGeom>
            <a:ln w="19050">
              <a:solidFill>
                <a:srgbClr val="F3B329"/>
              </a:solidFill>
              <a:prstDash val="dash"/>
            </a:ln>
          </p:spPr>
          <p:style>
            <a:lnRef idx="2">
              <a:schemeClr val="accent1"/>
            </a:lnRef>
            <a:fillRef idx="0">
              <a:schemeClr val="accent1"/>
            </a:fillRef>
            <a:effectRef idx="1">
              <a:schemeClr val="accent1"/>
            </a:effectRef>
            <a:fontRef idx="minor">
              <a:schemeClr val="tx1"/>
            </a:fontRef>
          </p:style>
        </p:cxnSp>
      </p:grpSp>
      <p:sp>
        <p:nvSpPr>
          <p:cNvPr id="24" name="Espace réservé du texte 6"/>
          <p:cNvSpPr txBox="1">
            <a:spLocks/>
          </p:cNvSpPr>
          <p:nvPr/>
        </p:nvSpPr>
        <p:spPr>
          <a:xfrm>
            <a:off x="4953001" y="3749591"/>
            <a:ext cx="3787578" cy="105689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00497E"/>
              </a:buClr>
              <a:buFont typeface="Arial" panose="020B0604020202020204" pitchFamily="34" charset="0"/>
              <a:buNone/>
              <a:defRPr sz="1400" kern="1200" baseline="0">
                <a:solidFill>
                  <a:schemeClr val="tx1"/>
                </a:solidFill>
                <a:latin typeface="Brandon Text Medium" pitchFamily="34" charset="0"/>
                <a:ea typeface="Brandon Text Medium" pitchFamily="34" charset="0"/>
                <a:cs typeface="Brandon Text Medium" pitchFamily="34" charset="0"/>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baseline="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GB" dirty="0">
                <a:solidFill>
                  <a:schemeClr val="bg1"/>
                </a:solidFill>
                <a:latin typeface="Brandon Text"/>
              </a:rPr>
              <a:t>Enable their participation and direct technical contribution to DRIVER+ trials, to ensure their high quality, relevance and appropriateness</a:t>
            </a:r>
          </a:p>
        </p:txBody>
      </p:sp>
      <p:pic>
        <p:nvPicPr>
          <p:cNvPr id="26" name="Image 15"/>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708474" y="2994725"/>
            <a:ext cx="741331" cy="639663"/>
          </a:xfrm>
          <a:prstGeom prst="rect">
            <a:avLst/>
          </a:prstGeom>
        </p:spPr>
      </p:pic>
      <p:pic>
        <p:nvPicPr>
          <p:cNvPr id="27" name="Image 16"/>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6529676" y="3042479"/>
            <a:ext cx="854147" cy="737006"/>
          </a:xfrm>
          <a:prstGeom prst="rect">
            <a:avLst/>
          </a:prstGeom>
        </p:spPr>
      </p:pic>
      <p:pic>
        <p:nvPicPr>
          <p:cNvPr id="13"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219" y="-63374"/>
            <a:ext cx="1275695" cy="1805268"/>
          </a:xfrm>
          <a:prstGeom prst="rect">
            <a:avLst/>
          </a:prstGeom>
        </p:spPr>
      </p:pic>
    </p:spTree>
    <p:extLst>
      <p:ext uri="{BB962C8B-B14F-4D97-AF65-F5344CB8AC3E}">
        <p14:creationId xmlns:p14="http://schemas.microsoft.com/office/powerpoint/2010/main" val="2436967890"/>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 name="Rectangle 3"/>
          <p:cNvSpPr/>
          <p:nvPr/>
        </p:nvSpPr>
        <p:spPr>
          <a:xfrm>
            <a:off x="1828799" y="515236"/>
            <a:ext cx="6988630" cy="4893647"/>
          </a:xfrm>
          <a:prstGeom prst="rect">
            <a:avLst/>
          </a:prstGeom>
        </p:spPr>
        <p:txBody>
          <a:bodyPr wrap="square">
            <a:spAutoFit/>
          </a:bodyPr>
          <a:lstStyle/>
          <a:p>
            <a:r>
              <a:rPr lang="en-US" sz="2400" b="1" dirty="0">
                <a:solidFill>
                  <a:schemeClr val="bg1"/>
                </a:solidFill>
                <a:latin typeface="Brandon Text"/>
              </a:rPr>
              <a:t>Are you an expert or a practitioner?</a:t>
            </a:r>
          </a:p>
          <a:p>
            <a:endParaRPr lang="en-GB" sz="2400" dirty="0">
              <a:solidFill>
                <a:schemeClr val="bg1"/>
              </a:solidFill>
              <a:latin typeface="Brandon Text"/>
            </a:endParaRPr>
          </a:p>
          <a:p>
            <a:endParaRPr lang="en-GB" sz="2400" dirty="0">
              <a:solidFill>
                <a:schemeClr val="bg1"/>
              </a:solidFill>
              <a:latin typeface="Brandon Text"/>
            </a:endParaRPr>
          </a:p>
          <a:p>
            <a:r>
              <a:rPr lang="en-US" sz="2400" b="1" dirty="0">
                <a:solidFill>
                  <a:schemeClr val="bg1"/>
                </a:solidFill>
                <a:latin typeface="Brandon Text"/>
              </a:rPr>
              <a:t>Are you a solution provider?</a:t>
            </a:r>
          </a:p>
          <a:p>
            <a:endParaRPr lang="en-US" sz="2400" b="1" dirty="0">
              <a:solidFill>
                <a:schemeClr val="bg1"/>
              </a:solidFill>
              <a:latin typeface="Brandon Text"/>
            </a:endParaRPr>
          </a:p>
          <a:p>
            <a:endParaRPr lang="en-GB" sz="2400" dirty="0">
              <a:solidFill>
                <a:schemeClr val="bg1"/>
              </a:solidFill>
              <a:latin typeface="Brandon Text"/>
            </a:endParaRPr>
          </a:p>
          <a:p>
            <a:r>
              <a:rPr lang="en-US" sz="2400" b="1" dirty="0">
                <a:solidFill>
                  <a:schemeClr val="bg1"/>
                </a:solidFill>
                <a:latin typeface="Brandon Text"/>
              </a:rPr>
              <a:t>Are you involved in a related project or initiative?</a:t>
            </a:r>
          </a:p>
          <a:p>
            <a:endParaRPr lang="en-GB" sz="2400" dirty="0">
              <a:solidFill>
                <a:schemeClr val="bg1"/>
              </a:solidFill>
              <a:latin typeface="Brandon Text"/>
            </a:endParaRPr>
          </a:p>
          <a:p>
            <a:endParaRPr lang="en-GB" sz="2400" dirty="0">
              <a:solidFill>
                <a:schemeClr val="bg1"/>
              </a:solidFill>
              <a:latin typeface="Brandon Text"/>
            </a:endParaRPr>
          </a:p>
          <a:p>
            <a:r>
              <a:rPr lang="en-US" sz="2400" b="1" dirty="0">
                <a:solidFill>
                  <a:schemeClr val="bg1"/>
                </a:solidFill>
                <a:latin typeface="Brandon Text"/>
              </a:rPr>
              <a:t>Are you a policy-maker impacted by Crisis Management issues?</a:t>
            </a:r>
            <a:endParaRPr lang="en-GB" sz="2400" dirty="0">
              <a:solidFill>
                <a:schemeClr val="bg1"/>
              </a:solidFill>
              <a:latin typeface="Brandon Text"/>
            </a:endParaRPr>
          </a:p>
          <a:p>
            <a:pPr algn="ctr"/>
            <a:r>
              <a:rPr lang="en-US" sz="2400" b="1" dirty="0">
                <a:solidFill>
                  <a:schemeClr val="bg1"/>
                </a:solidFill>
                <a:latin typeface="Brandon Text"/>
              </a:rPr>
              <a:t> </a:t>
            </a:r>
            <a:endParaRPr lang="en-GB" sz="2400" dirty="0">
              <a:solidFill>
                <a:schemeClr val="bg1"/>
              </a:solidFill>
              <a:latin typeface="Brandon Text"/>
            </a:endParaRPr>
          </a:p>
        </p:txBody>
      </p:sp>
      <p:pic>
        <p:nvPicPr>
          <p:cNvPr id="5" name="Picture 5" descr="C:\Users\sal\Desktop\DRIVER Plus - 2017 - 2019\SP50\MarCom\Icons\Practitioners.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84564" y="448642"/>
            <a:ext cx="986013" cy="6783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sal\Desktop\64880.pn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61464" y="1455347"/>
            <a:ext cx="832212" cy="83221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9"/>
          <p:cNvPicPr>
            <a:picLocks noChangeAspect="1"/>
          </p:cNvPicPr>
          <p:nvPr/>
        </p:nvPicPr>
        <p:blipFill>
          <a:blip r:embed="rId7" cstate="screen">
            <a:biLevel thresh="50000"/>
            <a:extLst>
              <a:ext uri="{28A0092B-C50C-407E-A947-70E740481C1C}">
                <a14:useLocalDpi xmlns:a14="http://schemas.microsoft.com/office/drawing/2010/main"/>
              </a:ext>
            </a:extLst>
          </a:blip>
          <a:stretch>
            <a:fillRect/>
          </a:stretch>
        </p:blipFill>
        <p:spPr>
          <a:xfrm>
            <a:off x="507034" y="2424558"/>
            <a:ext cx="974429" cy="1378940"/>
          </a:xfrm>
          <a:prstGeom prst="rect">
            <a:avLst/>
          </a:prstGeom>
        </p:spPr>
      </p:pic>
      <p:pic>
        <p:nvPicPr>
          <p:cNvPr id="2050" name="Picture 2" descr="C:\Users\sal\Desktop\user-group-icon-74418.pn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62792" y="4031575"/>
            <a:ext cx="10160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725592"/>
      </p:ext>
    </p:extLst>
  </p:cSld>
  <p:clrMapOvr>
    <a:masterClrMapping/>
  </p:clrMapOvr>
  <mc:AlternateContent xmlns:mc="http://schemas.openxmlformats.org/markup-compatibility/2006" xmlns:p14="http://schemas.microsoft.com/office/powerpoint/2010/main">
    <mc:Choice Requires="p14">
      <p:transition p14:dur="100" advClick="0" advTm="7000">
        <p:cut/>
      </p:transition>
    </mc:Choice>
    <mc:Fallback xmlns="">
      <p:transition advClick="0" advTm="7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500" fill="hold"/>
                                        <p:tgtEl>
                                          <p:spTgt spid="7"/>
                                        </p:tgtEl>
                                        <p:attrNameLst>
                                          <p:attrName>ppt_x</p:attrName>
                                        </p:attrNameLst>
                                      </p:cBhvr>
                                      <p:tavLst>
                                        <p:tav tm="0">
                                          <p:val>
                                            <p:strVal val="#ppt_x"/>
                                          </p:val>
                                        </p:tav>
                                        <p:tav tm="100000">
                                          <p:val>
                                            <p:strVal val="#ppt_x"/>
                                          </p:val>
                                        </p:tav>
                                      </p:tavLst>
                                    </p:anim>
                                    <p:anim calcmode="lin" valueType="num">
                                      <p:cBhvr additive="base">
                                        <p:cTn id="17" dur="1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 calcmode="lin" valueType="num">
                                      <p:cBhvr additive="base">
                                        <p:cTn id="20"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1"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1500"/>
                                        <p:tgtEl>
                                          <p:spTgt spid="2050"/>
                                        </p:tgtEl>
                                      </p:cBhvr>
                                    </p:animEffect>
                                    <p:anim calcmode="lin" valueType="num">
                                      <p:cBhvr>
                                        <p:cTn id="26" dur="1500" fill="hold"/>
                                        <p:tgtEl>
                                          <p:spTgt spid="2050"/>
                                        </p:tgtEl>
                                        <p:attrNameLst>
                                          <p:attrName>ppt_x</p:attrName>
                                        </p:attrNameLst>
                                      </p:cBhvr>
                                      <p:tavLst>
                                        <p:tav tm="0">
                                          <p:val>
                                            <p:strVal val="#ppt_x"/>
                                          </p:val>
                                        </p:tav>
                                        <p:tav tm="100000">
                                          <p:val>
                                            <p:strVal val="#ppt_x"/>
                                          </p:val>
                                        </p:tav>
                                      </p:tavLst>
                                    </p:anim>
                                    <p:anim calcmode="lin" valueType="num">
                                      <p:cBhvr>
                                        <p:cTn id="27" dur="1500" fill="hold"/>
                                        <p:tgtEl>
                                          <p:spTgt spid="2050"/>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 calcmode="lin" valueType="num">
                                      <p:cBhvr additive="base">
                                        <p:cTn id="30" dur="1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1" dur="1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Rectangle 1"/>
          <p:cNvSpPr/>
          <p:nvPr/>
        </p:nvSpPr>
        <p:spPr>
          <a:xfrm>
            <a:off x="21772" y="1404093"/>
            <a:ext cx="9144000" cy="2708434"/>
          </a:xfrm>
          <a:prstGeom prst="rect">
            <a:avLst/>
          </a:prstGeom>
        </p:spPr>
        <p:txBody>
          <a:bodyPr wrap="square">
            <a:spAutoFit/>
          </a:bodyPr>
          <a:lstStyle/>
          <a:p>
            <a:pPr algn="ctr"/>
            <a:r>
              <a:rPr lang="en-US" b="1" dirty="0">
                <a:solidFill>
                  <a:srgbClr val="F3B329"/>
                </a:solidFill>
                <a:latin typeface="Brandon Text"/>
              </a:rPr>
              <a:t> </a:t>
            </a:r>
            <a:endParaRPr lang="en-GB" dirty="0">
              <a:solidFill>
                <a:srgbClr val="F3B329"/>
              </a:solidFill>
              <a:latin typeface="Brandon Text"/>
            </a:endParaRPr>
          </a:p>
          <a:p>
            <a:pPr algn="ctr"/>
            <a:r>
              <a:rPr lang="en-US" sz="2400" b="1" dirty="0">
                <a:solidFill>
                  <a:srgbClr val="F3B329"/>
                </a:solidFill>
                <a:latin typeface="Brandon Text"/>
              </a:rPr>
              <a:t>Register to the Online Community Platform today </a:t>
            </a:r>
          </a:p>
          <a:p>
            <a:pPr algn="ctr"/>
            <a:r>
              <a:rPr lang="en-US" sz="2400" b="1" dirty="0">
                <a:solidFill>
                  <a:srgbClr val="F3B329"/>
                </a:solidFill>
                <a:latin typeface="Brandon Text"/>
              </a:rPr>
              <a:t>at this booth</a:t>
            </a:r>
          </a:p>
          <a:p>
            <a:pPr algn="ctr"/>
            <a:r>
              <a:rPr lang="en-US" sz="5400" b="1" dirty="0">
                <a:solidFill>
                  <a:srgbClr val="F3B329"/>
                </a:solidFill>
                <a:latin typeface="Brandon Text"/>
              </a:rPr>
              <a:t>&amp;</a:t>
            </a:r>
            <a:r>
              <a:rPr lang="en-US" sz="2400" b="1" dirty="0">
                <a:solidFill>
                  <a:srgbClr val="F3B329"/>
                </a:solidFill>
                <a:latin typeface="Brandon Text"/>
              </a:rPr>
              <a:t> </a:t>
            </a:r>
          </a:p>
          <a:p>
            <a:pPr algn="ctr"/>
            <a:r>
              <a:rPr lang="en-US" sz="2400" b="1" dirty="0">
                <a:solidFill>
                  <a:srgbClr val="F3B329"/>
                </a:solidFill>
                <a:latin typeface="Brandon Text"/>
              </a:rPr>
              <a:t>Let us hear your voice</a:t>
            </a:r>
            <a:r>
              <a:rPr lang="en-US" sz="3200" b="1" dirty="0">
                <a:solidFill>
                  <a:srgbClr val="F3B329"/>
                </a:solidFill>
                <a:latin typeface="Brandon Text"/>
              </a:rPr>
              <a:t>!</a:t>
            </a:r>
            <a:endParaRPr lang="en-GB" sz="3200" dirty="0">
              <a:solidFill>
                <a:srgbClr val="F3B329"/>
              </a:solidFill>
              <a:latin typeface="Brandon Text"/>
            </a:endParaRPr>
          </a:p>
          <a:p>
            <a:pPr algn="ctr"/>
            <a:endParaRPr lang="en-GB" dirty="0">
              <a:solidFill>
                <a:srgbClr val="F3B329"/>
              </a:solidFill>
              <a:latin typeface="Brandon Text"/>
            </a:endParaRPr>
          </a:p>
        </p:txBody>
      </p:sp>
    </p:spTree>
    <p:extLst>
      <p:ext uri="{BB962C8B-B14F-4D97-AF65-F5344CB8AC3E}">
        <p14:creationId xmlns:p14="http://schemas.microsoft.com/office/powerpoint/2010/main" val="3225391764"/>
      </p:ext>
    </p:extLst>
  </p:cSld>
  <p:clrMapOvr>
    <a:masterClrMapping/>
  </p:clrMapOvr>
  <mc:AlternateContent xmlns:mc="http://schemas.openxmlformats.org/markup-compatibility/2006" xmlns:p14="http://schemas.microsoft.com/office/powerpoint/2010/main">
    <mc:Choice Requires="p14">
      <p:transition p14:dur="100" advClick="0" advTm="5000">
        <p:cut/>
      </p:transition>
    </mc:Choice>
    <mc:Fallback xmlns="">
      <p:transition advClick="0" advTm="5000">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132491"/>
      </p:ext>
    </p:extLst>
  </p:cSld>
  <p:clrMapOvr>
    <a:masterClrMapping/>
  </p:clrMapOvr>
  <mc:AlternateContent xmlns:mc="http://schemas.openxmlformats.org/markup-compatibility/2006" xmlns:p14="http://schemas.microsoft.com/office/powerpoint/2010/main">
    <mc:Choice Requires="p14">
      <p:transition p14:dur="100" advClick="0" advTm="10000">
        <p:cut/>
      </p:transition>
    </mc:Choice>
    <mc:Fallback xmlns="">
      <p:transition advClick="0" advTm="1000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l\Desktop\DRIVER 2014-2018\SP7 - Impact &amp; Engagement (ARTTIC)\WP74 - Dissemination Management (ATOS)\MarCom\Logo\Partners\AIT\a_logo_ohne_claim_c1_rgb (2).t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4375" y="2682478"/>
            <a:ext cx="1593850" cy="29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sal\Desktop\DRIVER 2014-2018\SP7 - Impact &amp; Engagement (ARTTIC)\WP74 - Dissemination Management (ATOS)\MarCom\Logo\Partners\ARC\Logo_Austrian_Red_Cross_Research_GmbH.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95689" y="404813"/>
            <a:ext cx="1635125"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Users\sal\Desktop\DRIVER 2014-2018\SP7 - Impact &amp; Engagement (ARTTIC)\WP74 - Dissemination Management (ATOS)\MarCom\Logo\Partners\ARMINES\armines.jpe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08888" y="3427809"/>
            <a:ext cx="1001712"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C:\Users\sal\Desktop\DRIVER 2014-2018\SP7 - Impact &amp; Engagement (ARTTIC)\WP74 - Dissemination Management (ATOS)\MarCom\Logo\Partners\ARTTIC\ARTTIC-logo-1024x440.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93014" y="376238"/>
            <a:ext cx="11906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C:\Users\sal\Desktop\DRIVER 2014-2018\SP7 - Impact &amp; Engagement (ARTTIC)\WP74 - Dissemination Management (ATOS)\MarCom\Logo\Partners\ATOS\ATOS_Logo_RGB.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9100" y="314325"/>
            <a:ext cx="1009650"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C:\Users\sal\Desktop\DRIVER 2014-2018\SP7 - Impact &amp; Engagement (ARTTIC)\WP74 - Dissemination Management (ATOS)\MarCom\Logo\Partners\CITET\Citet-LogoIntegrado.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770814" y="4212431"/>
            <a:ext cx="7826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sal\Desktop\DRIVER 2014-2018\SP7 - Impact &amp; Engagement (ARTTIC)\WP74 - Dissemination Management (ATOS)\MarCom\Logo\Partners\CSDM\Logo_CSDM_HIGH.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86001" y="3455193"/>
            <a:ext cx="893763" cy="43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C:\Users\sal\Desktop\DRIVER 2014-2018\SP7 - Impact &amp; Engagement (ARTTIC)\WP74 - Dissemination Management (ATOS)\MarCom\Logo\Partners\DIN\DIN.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59464" y="2601516"/>
            <a:ext cx="852487"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C:\Users\sal\Desktop\DRIVER 2014-2018\SP7 - Impact &amp; Engagement (ARTTIC)\WP74 - Dissemination Management (ATOS)\MarCom\Logo\Partners\DLR\DLR_Signet_schwarz.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452688" y="1131888"/>
            <a:ext cx="825500" cy="51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C:\Users\sal\Desktop\DRIVER 2014-2018\SP7 - Impact &amp; Engagement (ARTTIC)\WP74 - Dissemination Management (ATOS)\MarCom\Logo\Partners\DRC\Logo_UK_Horisontalt_RGB.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117976" y="1150938"/>
            <a:ext cx="1077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C:\Users\sal\Desktop\DRIVER 2014-2018\SP7 - Impact &amp; Engagement (ARTTIC)\WP74 - Dissemination Management (ATOS)\MarCom\Logo\Partners\DWR\DWR Logo.bmp"/>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038851" y="4212431"/>
            <a:ext cx="9239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265613" y="4149328"/>
            <a:ext cx="1033462" cy="70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3" descr="C:\Users\sal\Desktop\DRIVER 2014-2018\SP7 - Impact &amp; Engagement (ARTTIC)\WP74 - Dissemination Management (ATOS)\MarCom\Logo\Partners\ECORYS\ECORYS_Logo_RGB.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643813" y="1200945"/>
            <a:ext cx="1090612" cy="37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C:\Users\sal\Desktop\DRIVER 2014-2018\SP7 - Impact &amp; Engagement (ARTTIC)\WP74 - Dissemination Management (ATOS)\MarCom\Logo\Partners\EDI\Logo EDISOFT Cores_assinatura_cmyk_2.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362326" y="1741884"/>
            <a:ext cx="1597025" cy="6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Users\sal\Desktop\DRIVER 2014-2018\SP7 - Impact &amp; Engagement (ARTTIC)\WP74 - Dissemination Management (ATOS)\MarCom\Logo\Partners\EOS\EOS Logo_HD.jpe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8450" y="1234282"/>
            <a:ext cx="1677988" cy="3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7" descr="C:\Users\sal\Desktop\DRIVER 2014-2018\SP7 - Impact &amp; Engagement (ARTTIC)\WP74 - Dissemination Management (ATOS)\MarCom\Logo\Partners\FRQ\FRQ_LOGO.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6075363" y="1846660"/>
            <a:ext cx="1638300" cy="3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8" descr="C:\Users\sal\Desktop\DRIVER 2014-2018\SP7 - Impact &amp; Engagement (ARTTIC)\WP74 - Dissemination Management (ATOS)\MarCom\Logo\Partners\GMV\logo gmv roj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513013" y="4417219"/>
            <a:ext cx="1073150"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9" descr="C:\Users\sal\Desktop\DRIVER 2014-2018\SP7 - Impact &amp; Engagement (ARTTIC)\WP74 - Dissemination Management (ATOS)\MarCom\Logo\Partners\HKV\HKV Transparant.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669213" y="1891506"/>
            <a:ext cx="1333500" cy="3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descr="C:\Users\sal\Desktop\DRIVER 2014-2018\SP7 - Impact &amp; Engagement (ARTTIC)\WP74 - Dissemination Management (ATOS)\MarCom\Logo\Partners\ITTI\ITTI_logo_transparent_eng.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08000" y="2889647"/>
            <a:ext cx="920750" cy="30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1" descr="C:\Users\sal\Desktop\DRIVER 2014-2018\SP7 - Impact &amp; Engagement (ARTTIC)\WP74 - Dissemination Management (ATOS)\MarCom\Logo\Partners\JRC\logo_ec-jrc_standard_positive_rgb.jp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508001" y="1915716"/>
            <a:ext cx="931863" cy="48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descr="C:\Users\sal\Desktop\DRIVER 2014-2018\SP7 - Impact &amp; Engagement (ARTTIC)\WP74 - Dissemination Management (ATOS)\MarCom\Logo\Partners\MDA\MDA_logo fb (1).jp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508000" y="4355307"/>
            <a:ext cx="1214438" cy="43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C:\Users\sal\Desktop\DRIVER 2014-2018\SP7 - Impact &amp; Engagement (ARTTIC)\WP74 - Dissemination Management (ATOS)\MarCom\Logo\Partners\PRIO\PRIO_logo_2010.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965325" y="1907382"/>
            <a:ext cx="1111250"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4" descr="C:\Users\sal\Desktop\DRIVER 2014-2018\SP7 - Impact &amp; Engagement (ARTTIC)\WP74 - Dissemination Management (ATOS)\MarCom\Logo\Partners\PSCE\PSC-Europe.gif"/>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038601" y="2731295"/>
            <a:ext cx="1235075"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6" descr="C:\Users\sal\Desktop\images.jp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016500" y="1810544"/>
            <a:ext cx="1030288" cy="47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descr="C:\Users\sal\Desktop\26_70a4cee97__95.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6132514" y="1091407"/>
            <a:ext cx="611187"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8" descr="C:\Users\sal\Desktop\DRIVER 2014-2018\SP7 - Impact &amp; Engagement (ARTTIC)\WP74 - Dissemination Management (ATOS)\MarCom\Logo\Partners\TCS\ThalesLogoJPEG.JP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641975" y="452438"/>
            <a:ext cx="1397000" cy="25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 descr="C:\Users\sal\Desktop\DRIVER 2014-2018\SP7 - Impact &amp; Engagement (ARTTIC)\WP74 - Dissemination Management (ATOS)\MarCom\Logo\Partners\TNO\logo_TNO.pn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2109789" y="400049"/>
            <a:ext cx="96678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1" descr="C:\Users\sal\Desktop\logo The Haque (city).jpg"/>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641975" y="3380184"/>
            <a:ext cx="1538288" cy="69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2" descr="C:\Users\sal\Desktop\DRIVER 2014-2018\SP7 - Impact &amp; Engagement (ARTTIC)\WP74 - Dissemination Management (ATOS)\MarCom\Logo\Partners\WWU\WWU_Logo1_1c_100%schwarz.jp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442913" y="3562349"/>
            <a:ext cx="1454150"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3" descr="C:\Users\sal\Desktop\download.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219325" y="2711053"/>
            <a:ext cx="1220788" cy="3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4" descr="C:\Users\sal\Desktop\logo-valabre-2015.gif"/>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3916364" y="3407568"/>
            <a:ext cx="993775" cy="49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6812158"/>
      </p:ext>
    </p:extLst>
  </p:cSld>
  <p:clrMapOvr>
    <a:masterClrMapping/>
  </p:clrMapOvr>
  <mc:AlternateContent xmlns:mc="http://schemas.openxmlformats.org/markup-compatibility/2006" xmlns:p14="http://schemas.microsoft.com/office/powerpoint/2010/main">
    <mc:Choice Requires="p14">
      <p:transition p14:dur="100" advClick="0" advTm="3000">
        <p:cut/>
      </p:transition>
    </mc:Choice>
    <mc:Fallback xmlns="">
      <p:transition advClick="0" advTm="300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iler_Driver _Flying-Logo_final_1080p_v3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6057" y="685795"/>
            <a:ext cx="7903029" cy="4445454"/>
          </a:xfrm>
          <a:prstGeom prst="rect">
            <a:avLst/>
          </a:prstGeom>
        </p:spPr>
      </p:pic>
      <p:sp>
        <p:nvSpPr>
          <p:cNvPr id="6" name="Rectangle 5"/>
          <p:cNvSpPr/>
          <p:nvPr/>
        </p:nvSpPr>
        <p:spPr>
          <a:xfrm>
            <a:off x="-163288" y="4138014"/>
            <a:ext cx="9433560" cy="1256946"/>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 Placeholder 5"/>
          <p:cNvSpPr txBox="1">
            <a:spLocks/>
          </p:cNvSpPr>
          <p:nvPr/>
        </p:nvSpPr>
        <p:spPr>
          <a:xfrm>
            <a:off x="541020" y="4293328"/>
            <a:ext cx="8267700"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Until April 2020 </a:t>
            </a:r>
            <a:r>
              <a:rPr lang="en-IE" sz="2000" b="1" dirty="0">
                <a:solidFill>
                  <a:schemeClr val="bg1"/>
                </a:solidFill>
                <a:latin typeface="Brandon Text"/>
              </a:rPr>
              <a:t>the broad aim of the DRIVER+ project, </a:t>
            </a:r>
            <a:r>
              <a:rPr lang="en-GB" sz="2000" b="1" dirty="0">
                <a:solidFill>
                  <a:schemeClr val="bg1"/>
                </a:solidFill>
                <a:latin typeface="Brandon Text"/>
              </a:rPr>
              <a:t>funded under the European Union’s 7th Framework Programme, </a:t>
            </a:r>
            <a:r>
              <a:rPr lang="en-IE" sz="2000" b="1" dirty="0">
                <a:solidFill>
                  <a:schemeClr val="bg1"/>
                </a:solidFill>
                <a:latin typeface="Brandon Text"/>
              </a:rPr>
              <a:t> </a:t>
            </a:r>
          </a:p>
        </p:txBody>
      </p:sp>
    </p:spTree>
    <p:extLst>
      <p:ext uri="{BB962C8B-B14F-4D97-AF65-F5344CB8AC3E}">
        <p14:creationId xmlns:p14="http://schemas.microsoft.com/office/powerpoint/2010/main" val="634173500"/>
      </p:ext>
    </p:extLst>
  </p:cSld>
  <p:clrMapOvr>
    <a:masterClrMapping/>
  </p:clrMapOvr>
  <mc:AlternateContent xmlns:mc="http://schemas.openxmlformats.org/markup-compatibility/2006" xmlns:p14="http://schemas.microsoft.com/office/powerpoint/2010/main">
    <mc:Choice Requires="p14">
      <p:transition p14:dur="100" advClick="0" advTm="4000">
        <p:cut/>
      </p:transition>
    </mc:Choice>
    <mc:Fallback xmlns="">
      <p:transition advClick="0" advTm="4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44780" y="3843008"/>
            <a:ext cx="9433560" cy="1425675"/>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 Placeholder 5"/>
          <p:cNvSpPr txBox="1">
            <a:spLocks/>
          </p:cNvSpPr>
          <p:nvPr/>
        </p:nvSpPr>
        <p:spPr>
          <a:xfrm>
            <a:off x="370113" y="3836116"/>
            <a:ext cx="8469087"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will be to improve the way capability development and innovation management are addressed, by assessing and delivering solutions that can be used, and combined, to address different types of large-scale crises.</a:t>
            </a:r>
          </a:p>
          <a:p>
            <a:pPr marL="0" indent="0" algn="ctr" defTabSz="914400">
              <a:spcBef>
                <a:spcPts val="0"/>
              </a:spcBef>
              <a:buClrTx/>
              <a:buNone/>
              <a:defRPr/>
            </a:pPr>
            <a:endParaRPr lang="en-GB" sz="2000" b="1" dirty="0">
              <a:solidFill>
                <a:schemeClr val="bg1"/>
              </a:solidFill>
              <a:latin typeface="Brandon Text"/>
            </a:endParaRPr>
          </a:p>
          <a:p>
            <a:pPr marL="0" indent="0" algn="ctr" defTabSz="914400">
              <a:spcBef>
                <a:spcPts val="0"/>
              </a:spcBef>
              <a:buClrTx/>
              <a:buNone/>
              <a:defRPr/>
            </a:pPr>
            <a:endParaRPr lang="en-GB" sz="2000" dirty="0"/>
          </a:p>
        </p:txBody>
      </p:sp>
      <p:pic>
        <p:nvPicPr>
          <p:cNvPr id="8196" name="Picture 4" descr="C:\Users\sal\Desktop\38420-200.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032000" y="907370"/>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sal\Desktop\innovation-icon-black.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299857" y="990600"/>
            <a:ext cx="2166258" cy="216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07933"/>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42" presetClass="entr" presetSubtype="0" fill="hold" nodeType="withEffect">
                                  <p:stCondLst>
                                    <p:cond delay="500"/>
                                  </p:stCondLst>
                                  <p:childTnLst>
                                    <p:set>
                                      <p:cBhvr>
                                        <p:cTn id="8" dur="1" fill="hold">
                                          <p:stCondLst>
                                            <p:cond delay="0"/>
                                          </p:stCondLst>
                                        </p:cTn>
                                        <p:tgtEl>
                                          <p:spTgt spid="8196"/>
                                        </p:tgtEl>
                                        <p:attrNameLst>
                                          <p:attrName>style.visibility</p:attrName>
                                        </p:attrNameLst>
                                      </p:cBhvr>
                                      <p:to>
                                        <p:strVal val="visible"/>
                                      </p:to>
                                    </p:set>
                                    <p:animEffect transition="in" filter="fade">
                                      <p:cBhvr>
                                        <p:cTn id="9" dur="1000"/>
                                        <p:tgtEl>
                                          <p:spTgt spid="8196"/>
                                        </p:tgtEl>
                                      </p:cBhvr>
                                    </p:animEffect>
                                    <p:anim calcmode="lin" valueType="num">
                                      <p:cBhvr>
                                        <p:cTn id="10" dur="1000" fill="hold"/>
                                        <p:tgtEl>
                                          <p:spTgt spid="8196"/>
                                        </p:tgtEl>
                                        <p:attrNameLst>
                                          <p:attrName>ppt_x</p:attrName>
                                        </p:attrNameLst>
                                      </p:cBhvr>
                                      <p:tavLst>
                                        <p:tav tm="0">
                                          <p:val>
                                            <p:strVal val="#ppt_x"/>
                                          </p:val>
                                        </p:tav>
                                        <p:tav tm="100000">
                                          <p:val>
                                            <p:strVal val="#ppt_x"/>
                                          </p:val>
                                        </p:tav>
                                      </p:tavLst>
                                    </p:anim>
                                    <p:anim calcmode="lin" valueType="num">
                                      <p:cBhvr>
                                        <p:cTn id="11" dur="1000" fill="hold"/>
                                        <p:tgtEl>
                                          <p:spTgt spid="8196"/>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8197"/>
                                        </p:tgtEl>
                                        <p:attrNameLst>
                                          <p:attrName>style.visibility</p:attrName>
                                        </p:attrNameLst>
                                      </p:cBhvr>
                                      <p:to>
                                        <p:strVal val="visible"/>
                                      </p:to>
                                    </p:set>
                                    <p:animEffect transition="in" filter="fade">
                                      <p:cBhvr>
                                        <p:cTn id="15" dur="1000"/>
                                        <p:tgtEl>
                                          <p:spTgt spid="8197"/>
                                        </p:tgtEl>
                                      </p:cBhvr>
                                    </p:animEffect>
                                    <p:anim calcmode="lin" valueType="num">
                                      <p:cBhvr>
                                        <p:cTn id="16" dur="1000" fill="hold"/>
                                        <p:tgtEl>
                                          <p:spTgt spid="8197"/>
                                        </p:tgtEl>
                                        <p:attrNameLst>
                                          <p:attrName>ppt_x</p:attrName>
                                        </p:attrNameLst>
                                      </p:cBhvr>
                                      <p:tavLst>
                                        <p:tav tm="0">
                                          <p:val>
                                            <p:strVal val="#ppt_x"/>
                                          </p:val>
                                        </p:tav>
                                        <p:tav tm="100000">
                                          <p:val>
                                            <p:strVal val="#ppt_x"/>
                                          </p:val>
                                        </p:tav>
                                      </p:tavLst>
                                    </p:anim>
                                    <p:anim calcmode="lin" valueType="num">
                                      <p:cBhvr>
                                        <p:cTn id="17"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5204460"/>
          </a:xfrm>
          <a:prstGeom prst="rect">
            <a:avLst/>
          </a:prstGeom>
          <a:solidFill>
            <a:srgbClr val="0534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Rectangle 34"/>
          <p:cNvSpPr/>
          <p:nvPr/>
        </p:nvSpPr>
        <p:spPr>
          <a:xfrm>
            <a:off x="-163288" y="3055467"/>
            <a:ext cx="9433560" cy="2339493"/>
          </a:xfrm>
          <a:prstGeom prst="rect">
            <a:avLst/>
          </a:prstGeom>
          <a:solidFill>
            <a:schemeClr val="bg1">
              <a:lumMod val="50000"/>
              <a:alpha val="68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p:cNvSpPr/>
          <p:nvPr/>
        </p:nvSpPr>
        <p:spPr>
          <a:xfrm>
            <a:off x="0" y="0"/>
            <a:ext cx="9144000" cy="51434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ext Placeholder 5"/>
          <p:cNvSpPr txBox="1">
            <a:spLocks/>
          </p:cNvSpPr>
          <p:nvPr/>
        </p:nvSpPr>
        <p:spPr>
          <a:xfrm>
            <a:off x="261257" y="3159449"/>
            <a:ext cx="8643257" cy="708859"/>
          </a:xfrm>
          <a:prstGeom prst="rect">
            <a:avLst/>
          </a:prstGeom>
        </p:spPr>
        <p:txBody>
          <a:bodyPr>
            <a:noAutofit/>
          </a:bodyPr>
          <a:lstStyle>
            <a:lvl1pPr marL="342900" indent="-34290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1pPr>
            <a:lvl2pPr marL="742950" indent="-285750" algn="l" defTabSz="457200" rtl="0" eaLnBrk="1" latinLnBrk="0" hangingPunct="1">
              <a:spcBef>
                <a:spcPct val="20000"/>
              </a:spcBef>
              <a:buClr>
                <a:srgbClr val="00497E"/>
              </a:buClr>
              <a:buFont typeface="Arial" panose="020B0604020202020204" pitchFamily="34" charset="0"/>
              <a:buChar char="•"/>
              <a:defRPr sz="1400" kern="1200">
                <a:solidFill>
                  <a:schemeClr val="tx1"/>
                </a:solidFill>
                <a:latin typeface="Brandon Text Medium" pitchFamily="34" charset="0"/>
                <a:ea typeface="+mn-ea"/>
                <a:cs typeface="+mn-cs"/>
              </a:defRPr>
            </a:lvl2pPr>
            <a:lvl3pPr marL="1143000" indent="-228600" algn="l" defTabSz="457200" rtl="0" eaLnBrk="1" latinLnBrk="0" hangingPunct="1">
              <a:spcBef>
                <a:spcPct val="20000"/>
              </a:spcBef>
              <a:buClr>
                <a:srgbClr val="00497E"/>
              </a:buClr>
              <a:buFont typeface="Arial" panose="020B0604020202020204" pitchFamily="34" charset="0"/>
              <a:buChar char="•"/>
              <a:defRPr sz="1200" kern="1200">
                <a:solidFill>
                  <a:schemeClr val="tx1"/>
                </a:solidFill>
                <a:latin typeface="Brandon Text Medium" pitchFamily="34" charset="0"/>
                <a:ea typeface="+mn-ea"/>
                <a:cs typeface="+mn-cs"/>
              </a:defRPr>
            </a:lvl3pPr>
            <a:lvl4pPr marL="16002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4pPr>
            <a:lvl5pPr marL="2057400" indent="-228600" algn="l" defTabSz="457200" rtl="0" eaLnBrk="1" latinLnBrk="0" hangingPunct="1">
              <a:spcBef>
                <a:spcPct val="20000"/>
              </a:spcBef>
              <a:buClr>
                <a:srgbClr val="00497E"/>
              </a:buClr>
              <a:buFont typeface="Arial" panose="020B0604020202020204" pitchFamily="34" charset="0"/>
              <a:buChar char="•"/>
              <a:defRPr sz="1100" kern="1200">
                <a:solidFill>
                  <a:schemeClr val="tx1"/>
                </a:solidFill>
                <a:latin typeface="Brandon Text Medium"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ClrTx/>
              <a:buNone/>
              <a:defRPr/>
            </a:pPr>
            <a:r>
              <a:rPr lang="en-GB" sz="2000" b="1" dirty="0">
                <a:solidFill>
                  <a:schemeClr val="bg1"/>
                </a:solidFill>
                <a:latin typeface="Brandon Text"/>
              </a:rPr>
              <a:t>But, in order to provide a European answer to the challenges Crisis Management is facing today and tomorrow, the involvement of as many concerned stakeholders as possible is essential. For this reason, the selection of solutions to be tested within DRIVER+, should be provided by current partners and external organisations to extend the knowledge base. </a:t>
            </a:r>
            <a:endParaRPr lang="en-GB" sz="2000" b="1" dirty="0"/>
          </a:p>
        </p:txBody>
      </p:sp>
      <p:grpSp>
        <p:nvGrpSpPr>
          <p:cNvPr id="2" name="Group 1"/>
          <p:cNvGrpSpPr/>
          <p:nvPr/>
        </p:nvGrpSpPr>
        <p:grpSpPr>
          <a:xfrm>
            <a:off x="1794763" y="193595"/>
            <a:ext cx="5551032" cy="2861872"/>
            <a:chOff x="1176339" y="469157"/>
            <a:chExt cx="6583332" cy="3322520"/>
          </a:xfrm>
        </p:grpSpPr>
        <p:pic>
          <p:nvPicPr>
            <p:cNvPr id="1026"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76339" y="1274699"/>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531859" y="1246540"/>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346246" y="1218383"/>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197374" y="1246541"/>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012443" y="1218382"/>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970995" y="1240153"/>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831647" y="1240154"/>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al\Desktop\user-group-icon-744182pn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58961" y="1246539"/>
              <a:ext cx="747228" cy="25169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1545773"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2372407"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3221493"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4092351"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4901293"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5822497" y="469157"/>
              <a:ext cx="747228" cy="1132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sal\Desktop\user-group-icon-744182p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b="54992"/>
            <a:stretch/>
          </p:blipFill>
          <p:spPr bwMode="auto">
            <a:xfrm>
              <a:off x="6615795" y="469157"/>
              <a:ext cx="747228" cy="11328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6806730"/>
      </p:ext>
    </p:extLst>
  </p:cSld>
  <p:clrMapOvr>
    <a:masterClrMapping/>
  </p:clrMapOvr>
  <mc:AlternateContent xmlns:mc="http://schemas.openxmlformats.org/markup-compatibility/2006" xmlns:p14="http://schemas.microsoft.com/office/powerpoint/2010/main">
    <mc:Choice Requires="p14">
      <p:transition p14:dur="100" advClick="0" advTm="8000">
        <p:cut/>
      </p:transition>
    </mc:Choice>
    <mc:Fallback xmlns="">
      <p:transition advClick="0" advTm="8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bb180c85-76f3-48e0-b328-7ffec8745cd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59E96BE1366749B5994691468FA9F5" ma:contentTypeVersion="9" ma:contentTypeDescription="Create a new document." ma:contentTypeScope="" ma:versionID="cc570ade7ffbfb52dce6ffb79c46aea6">
  <xsd:schema xmlns:xsd="http://www.w3.org/2001/XMLSchema" xmlns:xs="http://www.w3.org/2001/XMLSchema" xmlns:p="http://schemas.microsoft.com/office/2006/metadata/properties" xmlns:ns2="bb180c85-76f3-48e0-b328-7ffec8745cdb" xmlns:ns3="9107859c-f784-45d5-9a48-227635d9abf6" targetNamespace="http://schemas.microsoft.com/office/2006/metadata/properties" ma:root="true" ma:fieldsID="4407beb490bf5709a8d56c7084ce7a5a" ns2:_="" ns3:_="">
    <xsd:import namespace="bb180c85-76f3-48e0-b328-7ffec8745cdb"/>
    <xsd:import namespace="9107859c-f784-45d5-9a48-227635d9ab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80c85-76f3-48e0-b328-7ffec8745cd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_Flow_SignoffStatus" ma:index="16" nillable="true" ma:displayName="Sign-off status" ma:internalName="_x0024_Resources_x003a_core_x002c_Signoff_Status_x003b_">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07859c-f784-45d5-9a48-227635d9ab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4B135B-4F18-4F96-96F4-A3CCFF431953}">
  <ds:schemaRefs>
    <ds:schemaRef ds:uri="http://schemas.openxmlformats.org/package/2006/metadata/core-properties"/>
    <ds:schemaRef ds:uri="bb180c85-76f3-48e0-b328-7ffec8745cdb"/>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9107859c-f784-45d5-9a48-227635d9abf6"/>
    <ds:schemaRef ds:uri="http://www.w3.org/XML/1998/namespace"/>
    <ds:schemaRef ds:uri="http://purl.org/dc/dcmitype/"/>
  </ds:schemaRefs>
</ds:datastoreItem>
</file>

<file path=customXml/itemProps2.xml><?xml version="1.0" encoding="utf-8"?>
<ds:datastoreItem xmlns:ds="http://schemas.openxmlformats.org/officeDocument/2006/customXml" ds:itemID="{B5E3DEEA-672F-4F71-872D-DCF3BDC69356}">
  <ds:schemaRefs>
    <ds:schemaRef ds:uri="http://schemas.microsoft.com/sharepoint/v3/contenttype/forms"/>
  </ds:schemaRefs>
</ds:datastoreItem>
</file>

<file path=customXml/itemProps3.xml><?xml version="1.0" encoding="utf-8"?>
<ds:datastoreItem xmlns:ds="http://schemas.openxmlformats.org/officeDocument/2006/customXml" ds:itemID="{74F7C761-31AA-4736-94E9-25C01E5C4EAD}"/>
</file>

<file path=docProps/app.xml><?xml version="1.0" encoding="utf-8"?>
<Properties xmlns="http://schemas.openxmlformats.org/officeDocument/2006/extended-properties" xmlns:vt="http://schemas.openxmlformats.org/officeDocument/2006/docPropsVTypes">
  <TotalTime>0</TotalTime>
  <Words>2484</Words>
  <Application>Microsoft Office PowerPoint</Application>
  <PresentationFormat>On-screen Show (16:9)</PresentationFormat>
  <Paragraphs>538</Paragraphs>
  <Slides>57</Slides>
  <Notes>52</Notes>
  <HiddenSlides>0</HiddenSlides>
  <MMClips>1</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Trials</vt:lpstr>
      <vt:lpstr>Trials</vt:lpstr>
      <vt:lpstr>Trials</vt:lpstr>
      <vt:lpstr>Trials</vt:lpstr>
      <vt:lpstr>Final demonstration</vt:lpstr>
      <vt:lpstr>Final demonstration</vt:lpstr>
      <vt:lpstr>Final demonstration</vt:lpstr>
      <vt:lpstr>Final demonstration</vt:lpstr>
      <vt:lpstr>PowerPoint Presentation</vt:lpstr>
      <vt:lpstr>Innovation for crisis management (I4CM) events</vt:lpstr>
      <vt:lpstr>Innovation for crisis management (I4CM) events</vt:lpstr>
      <vt:lpstr>Innovation for crisis management (I4CM) events</vt:lpstr>
      <vt:lpstr>Innovation for crisis management (I4CM) events</vt:lpstr>
      <vt:lpstr>Innovation for crisis management (I4CM) events</vt:lpstr>
      <vt:lpstr>POLICY-RESEARCH DIALOGUE ROUNDTABLES</vt:lpstr>
      <vt:lpstr>POLICY-RESEARCH DIALOGUE ROUNDTABLES</vt:lpstr>
      <vt:lpstr>POLICY-RESEARCH DIALOGUE ROUNDTABLES</vt:lpstr>
      <vt:lpstr>External cooperation</vt:lpstr>
      <vt:lpstr>External cooperation</vt:lpstr>
      <vt:lpstr>External cooperation</vt:lpstr>
      <vt:lpstr>External cooperation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PPT standard presentation_V4_ongoing</dc:title>
  <dc:creator>Rikka</dc:creator>
  <cp:lastModifiedBy>Myriam Ben Ammar</cp:lastModifiedBy>
  <cp:revision>888</cp:revision>
  <cp:lastPrinted>2017-09-05T06:36:20Z</cp:lastPrinted>
  <dcterms:created xsi:type="dcterms:W3CDTF">2015-10-12T13:00:17Z</dcterms:created>
  <dcterms:modified xsi:type="dcterms:W3CDTF">2018-09-14T13:15:16Z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0x0101002559E96BE1366749B5994691468FA9F5</vt:lpwstr>
  </property>
</Properties>
</file>